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693400" cy="7556500"/>
  <p:notesSz cx="6858000" cy="9144000"/>
  <p:embeddedFontLst>
    <p:embeddedFont>
      <p:font typeface="Courier Prime Bold" charset="1" panose="00000809000000000000"/>
      <p:regular r:id="rId13"/>
    </p:embeddedFont>
    <p:embeddedFont>
      <p:font typeface="Courier Prime" charset="1" panose="00000509000000000000"/>
      <p:regular r:id="rId14"/>
    </p:embeddedFont>
    <p:embeddedFont>
      <p:font typeface="Times New Roman MT" charset="1" panose="02030502070405020303"/>
      <p:regular r:id="rId15"/>
    </p:embeddedFont>
    <p:embeddedFont>
      <p:font typeface="Times New Roman MT Bold" charset="1" panose="02030802070405020303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jpeg" Type="http://schemas.openxmlformats.org/officeDocument/2006/relationships/image"/><Relationship Id="rId4" Target="../media/image6.png" Type="http://schemas.openxmlformats.org/officeDocument/2006/relationships/image"/><Relationship Id="rId5" Target="https://youtu.be/0gWcrQKShWQ?si=RxLATk-GptAuhaaJ" TargetMode="External" Type="http://schemas.openxmlformats.org/officeDocument/2006/relationships/hyperlink"/><Relationship Id="rId6" Target="https://www.futureasset.org.uk/2026/06/11/sustainability-sleuths/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jpeg" Type="http://schemas.openxmlformats.org/officeDocument/2006/relationships/image"/><Relationship Id="rId4" Target="../media/image6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52378"/>
            <a:ext cx="11112961" cy="7612378"/>
          </a:xfrm>
          <a:custGeom>
            <a:avLst/>
            <a:gdLst/>
            <a:ahLst/>
            <a:cxnLst/>
            <a:rect r="r" b="b" t="t" l="l"/>
            <a:pathLst>
              <a:path h="7612378" w="11112961">
                <a:moveTo>
                  <a:pt x="0" y="0"/>
                </a:moveTo>
                <a:lnTo>
                  <a:pt x="11112961" y="0"/>
                </a:lnTo>
                <a:lnTo>
                  <a:pt x="11112961" y="7612378"/>
                </a:lnTo>
                <a:lnTo>
                  <a:pt x="0" y="7612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77" r="0" b="-1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1295" y="-440462"/>
            <a:ext cx="8440925" cy="8440925"/>
          </a:xfrm>
          <a:custGeom>
            <a:avLst/>
            <a:gdLst/>
            <a:ahLst/>
            <a:cxnLst/>
            <a:rect r="r" b="b" t="t" l="l"/>
            <a:pathLst>
              <a:path h="8440925" w="8440925">
                <a:moveTo>
                  <a:pt x="0" y="0"/>
                </a:moveTo>
                <a:lnTo>
                  <a:pt x="8440925" y="0"/>
                </a:lnTo>
                <a:lnTo>
                  <a:pt x="8440925" y="8440924"/>
                </a:lnTo>
                <a:lnTo>
                  <a:pt x="0" y="8440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91490" y="3941081"/>
            <a:ext cx="5014583" cy="2319245"/>
          </a:xfrm>
          <a:custGeom>
            <a:avLst/>
            <a:gdLst/>
            <a:ahLst/>
            <a:cxnLst/>
            <a:rect r="r" b="b" t="t" l="l"/>
            <a:pathLst>
              <a:path h="2319245" w="5014583">
                <a:moveTo>
                  <a:pt x="0" y="0"/>
                </a:moveTo>
                <a:lnTo>
                  <a:pt x="5014583" y="0"/>
                </a:lnTo>
                <a:lnTo>
                  <a:pt x="5014583" y="2319244"/>
                </a:lnTo>
                <a:lnTo>
                  <a:pt x="0" y="2319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961670" y="-899442"/>
            <a:ext cx="3492720" cy="6048000"/>
          </a:xfrm>
          <a:custGeom>
            <a:avLst/>
            <a:gdLst/>
            <a:ahLst/>
            <a:cxnLst/>
            <a:rect r="r" b="b" t="t" l="l"/>
            <a:pathLst>
              <a:path h="6048000" w="3492720">
                <a:moveTo>
                  <a:pt x="0" y="0"/>
                </a:moveTo>
                <a:lnTo>
                  <a:pt x="3492720" y="0"/>
                </a:lnTo>
                <a:lnTo>
                  <a:pt x="349272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744579" y="5625537"/>
            <a:ext cx="3492720" cy="6048000"/>
          </a:xfrm>
          <a:custGeom>
            <a:avLst/>
            <a:gdLst/>
            <a:ahLst/>
            <a:cxnLst/>
            <a:rect r="r" b="b" t="t" l="l"/>
            <a:pathLst>
              <a:path h="6048000" w="3492720">
                <a:moveTo>
                  <a:pt x="0" y="0"/>
                </a:moveTo>
                <a:lnTo>
                  <a:pt x="3492720" y="0"/>
                </a:lnTo>
                <a:lnTo>
                  <a:pt x="349272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137600" y="-2639201"/>
            <a:ext cx="8064000" cy="6048000"/>
          </a:xfrm>
          <a:custGeom>
            <a:avLst/>
            <a:gdLst/>
            <a:ahLst/>
            <a:cxnLst/>
            <a:rect r="r" b="b" t="t" l="l"/>
            <a:pathLst>
              <a:path h="6048000" w="8064000">
                <a:moveTo>
                  <a:pt x="0" y="0"/>
                </a:moveTo>
                <a:lnTo>
                  <a:pt x="8064000" y="0"/>
                </a:lnTo>
                <a:lnTo>
                  <a:pt x="8064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4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890830" y="-1156466"/>
            <a:ext cx="3630485" cy="3488291"/>
          </a:xfrm>
          <a:custGeom>
            <a:avLst/>
            <a:gdLst/>
            <a:ahLst/>
            <a:cxnLst/>
            <a:rect r="r" b="b" t="t" l="l"/>
            <a:pathLst>
              <a:path h="3488291" w="3630485">
                <a:moveTo>
                  <a:pt x="0" y="0"/>
                </a:moveTo>
                <a:lnTo>
                  <a:pt x="3630485" y="0"/>
                </a:lnTo>
                <a:lnTo>
                  <a:pt x="3630485" y="3488291"/>
                </a:lnTo>
                <a:lnTo>
                  <a:pt x="0" y="34882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1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64546" y="2535160"/>
            <a:ext cx="10692000" cy="946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56"/>
              </a:lnSpc>
              <a:spcBef>
                <a:spcPct val="0"/>
              </a:spcBef>
            </a:pPr>
            <a:r>
              <a:rPr lang="en-US" b="true" sz="5468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Sustainability Sleuths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17458" y="3787365"/>
            <a:ext cx="3717578" cy="69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96"/>
              </a:lnSpc>
              <a:spcBef>
                <a:spcPct val="0"/>
              </a:spcBef>
            </a:pPr>
            <a:r>
              <a:rPr lang="en-US" sz="4068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Case File 1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17607" y="3244323"/>
            <a:ext cx="3717429" cy="69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96"/>
              </a:lnSpc>
              <a:spcBef>
                <a:spcPct val="0"/>
              </a:spcBef>
            </a:pPr>
            <a:r>
              <a:rPr lang="en-US" sz="4068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Future Asset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22485" y="351727"/>
            <a:ext cx="6603758" cy="6603758"/>
          </a:xfrm>
          <a:custGeom>
            <a:avLst/>
            <a:gdLst/>
            <a:ahLst/>
            <a:cxnLst/>
            <a:rect r="r" b="b" t="t" l="l"/>
            <a:pathLst>
              <a:path h="6603758" w="6603758">
                <a:moveTo>
                  <a:pt x="0" y="0"/>
                </a:moveTo>
                <a:lnTo>
                  <a:pt x="6603759" y="0"/>
                </a:lnTo>
                <a:lnTo>
                  <a:pt x="6603759" y="6603759"/>
                </a:lnTo>
                <a:lnTo>
                  <a:pt x="0" y="6603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4300" y="-114300"/>
            <a:ext cx="10920600" cy="7788600"/>
          </a:xfrm>
          <a:custGeom>
            <a:avLst/>
            <a:gdLst/>
            <a:ahLst/>
            <a:cxnLst/>
            <a:rect r="r" b="b" t="t" l="l"/>
            <a:pathLst>
              <a:path h="7788600" w="10920600">
                <a:moveTo>
                  <a:pt x="0" y="0"/>
                </a:moveTo>
                <a:lnTo>
                  <a:pt x="10920600" y="0"/>
                </a:lnTo>
                <a:lnTo>
                  <a:pt x="10920600" y="7788600"/>
                </a:lnTo>
                <a:lnTo>
                  <a:pt x="0" y="7788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000"/>
            </a:blip>
            <a:stretch>
              <a:fillRect l="-2345" t="0" r="-234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515939" y="4803313"/>
            <a:ext cx="8064000" cy="6048000"/>
          </a:xfrm>
          <a:custGeom>
            <a:avLst/>
            <a:gdLst/>
            <a:ahLst/>
            <a:cxnLst/>
            <a:rect r="r" b="b" t="t" l="l"/>
            <a:pathLst>
              <a:path h="6048000" w="8064000">
                <a:moveTo>
                  <a:pt x="0" y="0"/>
                </a:moveTo>
                <a:lnTo>
                  <a:pt x="8064000" y="0"/>
                </a:lnTo>
                <a:lnTo>
                  <a:pt x="8064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4000"/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56000" y="1697533"/>
            <a:ext cx="9180000" cy="282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98"/>
              </a:lnSpc>
            </a:pP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Choose one of the Future Asset crib companies and uncover the truth about its Environmental, Social and Governance impact!</a:t>
            </a:r>
          </a:p>
          <a:p>
            <a:pPr algn="l">
              <a:lnSpc>
                <a:spcPts val="1998"/>
              </a:lnSpc>
            </a:pPr>
          </a:p>
          <a:p>
            <a:pPr algn="l">
              <a:lnSpc>
                <a:spcPts val="1998"/>
              </a:lnSpc>
            </a:pP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Look into what the company is doing well and where it needs to improve. Use the information provided—plus your own research—to build a clear, balanced, and compelling case.</a:t>
            </a:r>
          </a:p>
          <a:p>
            <a:pPr algn="l">
              <a:lnSpc>
                <a:spcPts val="1998"/>
              </a:lnSpc>
            </a:pPr>
          </a:p>
          <a:p>
            <a:pPr algn="l">
              <a:lnSpc>
                <a:spcPts val="1998"/>
              </a:lnSpc>
            </a:pP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Time to investigate and reveal the real story behind your company’s ESG performance! </a:t>
            </a:r>
          </a:p>
          <a:p>
            <a:pPr algn="l">
              <a:lnSpc>
                <a:spcPts val="2520"/>
              </a:lnSpc>
            </a:pP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567880" y="846638"/>
            <a:ext cx="7229398" cy="69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6"/>
              </a:lnSpc>
            </a:pPr>
            <a:r>
              <a:rPr lang="en-US" sz="4068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Your Mission: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6000" y="4216705"/>
            <a:ext cx="516596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Before you start: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6000" y="4618660"/>
            <a:ext cx="9180000" cy="1878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 u="sng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  <a:hlinkClick r:id="rId5" tooltip="https://youtu.be/0gWcrQKShWQ?si=RxLATk-GptAuhaaJ"/>
              </a:rPr>
              <a:t>Watch our mini-masterclass all about ESG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Choose a company from the Company Crib Poster 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Read all about the task here: </a:t>
            </a:r>
            <a:r>
              <a:rPr lang="en-US" sz="1800" u="sng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  <a:hlinkClick r:id="rId6" tooltip="https://www.futureasset.org.uk/2026/06/11/sustainability-sleuths/"/>
              </a:rPr>
              <a:t>https://www.futureasset.org.uk/2026/06/11/sustainability-sleuths/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22485" y="351727"/>
            <a:ext cx="6603758" cy="6603758"/>
          </a:xfrm>
          <a:custGeom>
            <a:avLst/>
            <a:gdLst/>
            <a:ahLst/>
            <a:cxnLst/>
            <a:rect r="r" b="b" t="t" l="l"/>
            <a:pathLst>
              <a:path h="6603758" w="6603758">
                <a:moveTo>
                  <a:pt x="0" y="0"/>
                </a:moveTo>
                <a:lnTo>
                  <a:pt x="6603759" y="0"/>
                </a:lnTo>
                <a:lnTo>
                  <a:pt x="6603759" y="6603759"/>
                </a:lnTo>
                <a:lnTo>
                  <a:pt x="0" y="6603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4300" y="-114300"/>
            <a:ext cx="10920600" cy="7788600"/>
          </a:xfrm>
          <a:custGeom>
            <a:avLst/>
            <a:gdLst/>
            <a:ahLst/>
            <a:cxnLst/>
            <a:rect r="r" b="b" t="t" l="l"/>
            <a:pathLst>
              <a:path h="7788600" w="10920600">
                <a:moveTo>
                  <a:pt x="0" y="0"/>
                </a:moveTo>
                <a:lnTo>
                  <a:pt x="10920600" y="0"/>
                </a:lnTo>
                <a:lnTo>
                  <a:pt x="10920600" y="7788600"/>
                </a:lnTo>
                <a:lnTo>
                  <a:pt x="0" y="7788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000"/>
            </a:blip>
            <a:stretch>
              <a:fillRect l="-2345" t="0" r="-234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515939" y="4803313"/>
            <a:ext cx="8064000" cy="6048000"/>
          </a:xfrm>
          <a:custGeom>
            <a:avLst/>
            <a:gdLst/>
            <a:ahLst/>
            <a:cxnLst/>
            <a:rect r="r" b="b" t="t" l="l"/>
            <a:pathLst>
              <a:path h="6048000" w="8064000">
                <a:moveTo>
                  <a:pt x="0" y="0"/>
                </a:moveTo>
                <a:lnTo>
                  <a:pt x="8064000" y="0"/>
                </a:lnTo>
                <a:lnTo>
                  <a:pt x="8064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4000"/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67880" y="846638"/>
            <a:ext cx="7229398" cy="69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6"/>
              </a:lnSpc>
            </a:pPr>
            <a:r>
              <a:rPr lang="en-US" sz="4068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Your Mission: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67880" y="1907161"/>
            <a:ext cx="516596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Where to look for information...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6000" y="2411070"/>
            <a:ext cx="9180000" cy="4078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To build a strong and balanced case, make sure you use a variety of sources. A company’s website is helpful for understanding its policies and claims but it may present a biased view. Strengthen your research by also us</a:t>
            </a: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ing</a:t>
            </a: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:</a:t>
            </a:r>
          </a:p>
          <a:p>
            <a:pPr algn="l">
              <a:lnSpc>
                <a:spcPts val="2520"/>
              </a:lnSpc>
            </a:pP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News Outlets:</a:t>
            </a: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 Trusted platforms like BBC or Yahoo Finance for unbiased updates.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Social Media:</a:t>
            </a: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 Check company channels for activities and campaigns.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Investor Relations:</a:t>
            </a: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F</a:t>
            </a: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</a:t>
            </a: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nd company details and financial info.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Company Website:</a:t>
            </a: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 Get the Company history and their policies here!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22485" y="351727"/>
            <a:ext cx="6603758" cy="6603758"/>
          </a:xfrm>
          <a:custGeom>
            <a:avLst/>
            <a:gdLst/>
            <a:ahLst/>
            <a:cxnLst/>
            <a:rect r="r" b="b" t="t" l="l"/>
            <a:pathLst>
              <a:path h="6603758" w="6603758">
                <a:moveTo>
                  <a:pt x="0" y="0"/>
                </a:moveTo>
                <a:lnTo>
                  <a:pt x="6603759" y="0"/>
                </a:lnTo>
                <a:lnTo>
                  <a:pt x="6603759" y="6603759"/>
                </a:lnTo>
                <a:lnTo>
                  <a:pt x="0" y="6603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4300" y="-114300"/>
            <a:ext cx="10920600" cy="7788600"/>
          </a:xfrm>
          <a:custGeom>
            <a:avLst/>
            <a:gdLst/>
            <a:ahLst/>
            <a:cxnLst/>
            <a:rect r="r" b="b" t="t" l="l"/>
            <a:pathLst>
              <a:path h="7788600" w="10920600">
                <a:moveTo>
                  <a:pt x="0" y="0"/>
                </a:moveTo>
                <a:lnTo>
                  <a:pt x="10920600" y="0"/>
                </a:lnTo>
                <a:lnTo>
                  <a:pt x="10920600" y="7788600"/>
                </a:lnTo>
                <a:lnTo>
                  <a:pt x="0" y="7788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000"/>
            </a:blip>
            <a:stretch>
              <a:fillRect l="-2345" t="0" r="-2345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7876" y="4597906"/>
            <a:ext cx="9320808" cy="1249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•What does the company make, sell, or what services do they provide?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•Who are their customers?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•How do they make money?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•Who are their competitors?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515939" y="4803313"/>
            <a:ext cx="8064000" cy="6048000"/>
          </a:xfrm>
          <a:custGeom>
            <a:avLst/>
            <a:gdLst/>
            <a:ahLst/>
            <a:cxnLst/>
            <a:rect r="r" b="b" t="t" l="l"/>
            <a:pathLst>
              <a:path h="6048000" w="8064000">
                <a:moveTo>
                  <a:pt x="0" y="0"/>
                </a:moveTo>
                <a:lnTo>
                  <a:pt x="8064000" y="0"/>
                </a:lnTo>
                <a:lnTo>
                  <a:pt x="8064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4000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895676" y="-161998"/>
            <a:ext cx="3508378" cy="3941998"/>
          </a:xfrm>
          <a:custGeom>
            <a:avLst/>
            <a:gdLst/>
            <a:ahLst/>
            <a:cxnLst/>
            <a:rect r="r" b="b" t="t" l="l"/>
            <a:pathLst>
              <a:path h="3941998" w="3508378">
                <a:moveTo>
                  <a:pt x="0" y="0"/>
                </a:moveTo>
                <a:lnTo>
                  <a:pt x="3508378" y="0"/>
                </a:lnTo>
                <a:lnTo>
                  <a:pt x="3508378" y="3941998"/>
                </a:lnTo>
                <a:lnTo>
                  <a:pt x="0" y="39419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67880" y="846638"/>
            <a:ext cx="7229398" cy="69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6"/>
              </a:lnSpc>
            </a:pPr>
            <a:r>
              <a:rPr lang="en-US" sz="4068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Company Profile: 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4796" y="2024271"/>
            <a:ext cx="68535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Name: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4796" y="2492901"/>
            <a:ext cx="1918990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Location (HQ):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4796" y="3029149"/>
            <a:ext cx="54828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CEO: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57876" y="4034026"/>
            <a:ext cx="336706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About the Company: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" y="-114300"/>
            <a:ext cx="10920600" cy="7788600"/>
          </a:xfrm>
          <a:custGeom>
            <a:avLst/>
            <a:gdLst/>
            <a:ahLst/>
            <a:cxnLst/>
            <a:rect r="r" b="b" t="t" l="l"/>
            <a:pathLst>
              <a:path h="7788600" w="10920600">
                <a:moveTo>
                  <a:pt x="0" y="0"/>
                </a:moveTo>
                <a:lnTo>
                  <a:pt x="10920600" y="0"/>
                </a:lnTo>
                <a:lnTo>
                  <a:pt x="10920600" y="7788600"/>
                </a:lnTo>
                <a:lnTo>
                  <a:pt x="0" y="778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2345" t="0" r="-234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01633">
            <a:off x="5768141" y="279029"/>
            <a:ext cx="4423437" cy="2528731"/>
          </a:xfrm>
          <a:custGeom>
            <a:avLst/>
            <a:gdLst/>
            <a:ahLst/>
            <a:cxnLst/>
            <a:rect r="r" b="b" t="t" l="l"/>
            <a:pathLst>
              <a:path h="2528731" w="4423437">
                <a:moveTo>
                  <a:pt x="0" y="0"/>
                </a:moveTo>
                <a:lnTo>
                  <a:pt x="4423436" y="0"/>
                </a:lnTo>
                <a:lnTo>
                  <a:pt x="4423436" y="2528732"/>
                </a:lnTo>
                <a:lnTo>
                  <a:pt x="0" y="2528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79859" y="4978243"/>
            <a:ext cx="2477275" cy="2477275"/>
          </a:xfrm>
          <a:custGeom>
            <a:avLst/>
            <a:gdLst/>
            <a:ahLst/>
            <a:cxnLst/>
            <a:rect r="r" b="b" t="t" l="l"/>
            <a:pathLst>
              <a:path h="2477275" w="2477275">
                <a:moveTo>
                  <a:pt x="0" y="0"/>
                </a:moveTo>
                <a:lnTo>
                  <a:pt x="2477275" y="0"/>
                </a:lnTo>
                <a:lnTo>
                  <a:pt x="2477275" y="2477275"/>
                </a:lnTo>
                <a:lnTo>
                  <a:pt x="0" y="2477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245358" y="-223292"/>
            <a:ext cx="387807" cy="1378868"/>
          </a:xfrm>
          <a:custGeom>
            <a:avLst/>
            <a:gdLst/>
            <a:ahLst/>
            <a:cxnLst/>
            <a:rect r="r" b="b" t="t" l="l"/>
            <a:pathLst>
              <a:path h="1378868" w="387807">
                <a:moveTo>
                  <a:pt x="0" y="0"/>
                </a:moveTo>
                <a:lnTo>
                  <a:pt x="387807" y="0"/>
                </a:lnTo>
                <a:lnTo>
                  <a:pt x="387807" y="1378868"/>
                </a:lnTo>
                <a:lnTo>
                  <a:pt x="0" y="13788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67880" y="846638"/>
            <a:ext cx="7229398" cy="69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6"/>
              </a:lnSpc>
            </a:pPr>
            <a:r>
              <a:rPr lang="en-US" sz="4068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ESG POLOCIES: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1068" y="2718419"/>
            <a:ext cx="336706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Think about: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1940" y="3104575"/>
            <a:ext cx="9496654" cy="294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67031" indent="-183515" lvl="1">
              <a:lnSpc>
                <a:spcPts val="2380"/>
              </a:lnSpc>
              <a:buAutoNum type="arabicPeriod" startAt="1"/>
            </a:pPr>
            <a:r>
              <a:rPr lang="en-US" sz="1700" spc="-171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Is the company sourcing products and materials responsibly? If so, what steps are they taking to ensure ethical and sustainable sourcing?</a:t>
            </a:r>
          </a:p>
          <a:p>
            <a:pPr algn="l" marL="367031" indent="-183515" lvl="1">
              <a:lnSpc>
                <a:spcPts val="2380"/>
              </a:lnSpc>
              <a:buAutoNum type="arabicPeriod" startAt="1"/>
            </a:pPr>
            <a:r>
              <a:rPr lang="en-US" sz="1700" spc="-171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Are they increasing their use of renewable energy? How are they doing this in practice?</a:t>
            </a:r>
          </a:p>
          <a:p>
            <a:pPr algn="l" marL="367031" indent="-183515" lvl="1">
              <a:lnSpc>
                <a:spcPts val="2380"/>
              </a:lnSpc>
              <a:buAutoNum type="arabicPeriod" startAt="1"/>
            </a:pPr>
            <a:r>
              <a:rPr lang="en-US" sz="1700" spc="-171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What actions are they taking to reduce waste and pollution? Are there measurable results or targets?</a:t>
            </a:r>
          </a:p>
          <a:p>
            <a:pPr algn="l" marL="367031" indent="-183515" lvl="1">
              <a:lnSpc>
                <a:spcPts val="2380"/>
              </a:lnSpc>
              <a:buAutoNum type="arabicPeriod" startAt="1"/>
            </a:pPr>
            <a:r>
              <a:rPr lang="en-US" sz="1700" spc="-171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How do they treat their employees? Do they have an up-to-date Anti-Slavery or Human Rights policy?</a:t>
            </a:r>
          </a:p>
          <a:p>
            <a:pPr algn="l" marL="367031" indent="-183515" lvl="1">
              <a:lnSpc>
                <a:spcPts val="2380"/>
              </a:lnSpc>
              <a:buAutoNum type="arabicPeriod" startAt="1"/>
            </a:pPr>
            <a:r>
              <a:rPr lang="en-US" sz="1700" spc="-171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Are they working to close the gender pay gap? What progress have they made?</a:t>
            </a:r>
          </a:p>
          <a:p>
            <a:pPr algn="l" marL="367031" indent="-183515" lvl="1">
              <a:lnSpc>
                <a:spcPts val="2380"/>
              </a:lnSpc>
              <a:buAutoNum type="arabicPeriod" startAt="1"/>
            </a:pPr>
            <a:r>
              <a:rPr lang="en-US" sz="1700" spc="-171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How diverse is their leadership? Do they have diversity on their Board of Directors?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195558" y="759960"/>
            <a:ext cx="336706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Top Tip: </a:t>
            </a:r>
          </a:p>
        </p:txBody>
      </p:sp>
      <p:sp>
        <p:nvSpPr>
          <p:cNvPr name="TextBox 10" id="10"/>
          <p:cNvSpPr txBox="true"/>
          <p:nvPr/>
        </p:nvSpPr>
        <p:spPr>
          <a:xfrm rot="-77307">
            <a:off x="6201311" y="1165657"/>
            <a:ext cx="3444363" cy="607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45"/>
              </a:lnSpc>
              <a:spcBef>
                <a:spcPct val="0"/>
              </a:spcBef>
            </a:pPr>
            <a:r>
              <a:rPr lang="en-US" sz="1175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Don’t just repeat what they say on their website — tell us what you think.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" y="-114300"/>
            <a:ext cx="10920600" cy="7788600"/>
          </a:xfrm>
          <a:custGeom>
            <a:avLst/>
            <a:gdLst/>
            <a:ahLst/>
            <a:cxnLst/>
            <a:rect r="r" b="b" t="t" l="l"/>
            <a:pathLst>
              <a:path h="7788600" w="10920600">
                <a:moveTo>
                  <a:pt x="0" y="0"/>
                </a:moveTo>
                <a:lnTo>
                  <a:pt x="10920600" y="0"/>
                </a:lnTo>
                <a:lnTo>
                  <a:pt x="10920600" y="7788600"/>
                </a:lnTo>
                <a:lnTo>
                  <a:pt x="0" y="778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2345" t="0" r="-234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69442" y="6023428"/>
            <a:ext cx="3862009" cy="3794424"/>
          </a:xfrm>
          <a:custGeom>
            <a:avLst/>
            <a:gdLst/>
            <a:ahLst/>
            <a:cxnLst/>
            <a:rect r="r" b="b" t="t" l="l"/>
            <a:pathLst>
              <a:path h="3794424" w="3862009">
                <a:moveTo>
                  <a:pt x="0" y="0"/>
                </a:moveTo>
                <a:lnTo>
                  <a:pt x="3862009" y="0"/>
                </a:lnTo>
                <a:lnTo>
                  <a:pt x="3862009" y="3794424"/>
                </a:lnTo>
                <a:lnTo>
                  <a:pt x="0" y="3794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67880" y="846638"/>
            <a:ext cx="7229398" cy="69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6"/>
              </a:lnSpc>
            </a:pPr>
            <a:r>
              <a:rPr lang="en-US" sz="4068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Summary: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97334" y="2917061"/>
            <a:ext cx="8222920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What do you think the company is doing well?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70715" y="3185666"/>
            <a:ext cx="9065285" cy="935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What policies and actions has the company got in place? 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00523" y="4362789"/>
            <a:ext cx="8222920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What do you think the company should to differently?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6000" y="4631394"/>
            <a:ext cx="9065285" cy="935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</a:p>
          <a:p>
            <a:pPr algn="l" marL="388620" indent="-194310" lvl="1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Are there any controversies linked to the company, and do you see any weaknesses in its current practices?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52378"/>
            <a:ext cx="11112961" cy="7612378"/>
          </a:xfrm>
          <a:custGeom>
            <a:avLst/>
            <a:gdLst/>
            <a:ahLst/>
            <a:cxnLst/>
            <a:rect r="r" b="b" t="t" l="l"/>
            <a:pathLst>
              <a:path h="7612378" w="11112961">
                <a:moveTo>
                  <a:pt x="0" y="0"/>
                </a:moveTo>
                <a:lnTo>
                  <a:pt x="11112961" y="0"/>
                </a:lnTo>
                <a:lnTo>
                  <a:pt x="11112961" y="7612378"/>
                </a:lnTo>
                <a:lnTo>
                  <a:pt x="0" y="7612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77" r="0" b="-1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46000" y="4039215"/>
            <a:ext cx="4797158" cy="2218686"/>
          </a:xfrm>
          <a:custGeom>
            <a:avLst/>
            <a:gdLst/>
            <a:ahLst/>
            <a:cxnLst/>
            <a:rect r="r" b="b" t="t" l="l"/>
            <a:pathLst>
              <a:path h="2218686" w="4797158">
                <a:moveTo>
                  <a:pt x="0" y="0"/>
                </a:moveTo>
                <a:lnTo>
                  <a:pt x="4797158" y="0"/>
                </a:lnTo>
                <a:lnTo>
                  <a:pt x="4797158" y="2218685"/>
                </a:lnTo>
                <a:lnTo>
                  <a:pt x="0" y="221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993144" y="-1287441"/>
            <a:ext cx="3492720" cy="6048000"/>
          </a:xfrm>
          <a:custGeom>
            <a:avLst/>
            <a:gdLst/>
            <a:ahLst/>
            <a:cxnLst/>
            <a:rect r="r" b="b" t="t" l="l"/>
            <a:pathLst>
              <a:path h="6048000" w="3492720">
                <a:moveTo>
                  <a:pt x="0" y="0"/>
                </a:moveTo>
                <a:lnTo>
                  <a:pt x="3492720" y="0"/>
                </a:lnTo>
                <a:lnTo>
                  <a:pt x="349272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744579" y="5625537"/>
            <a:ext cx="3492720" cy="6048000"/>
          </a:xfrm>
          <a:custGeom>
            <a:avLst/>
            <a:gdLst/>
            <a:ahLst/>
            <a:cxnLst/>
            <a:rect r="r" b="b" t="t" l="l"/>
            <a:pathLst>
              <a:path h="6048000" w="3492720">
                <a:moveTo>
                  <a:pt x="0" y="0"/>
                </a:moveTo>
                <a:lnTo>
                  <a:pt x="3492720" y="0"/>
                </a:lnTo>
                <a:lnTo>
                  <a:pt x="349272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537966" y="-2527613"/>
            <a:ext cx="8064000" cy="6048000"/>
          </a:xfrm>
          <a:custGeom>
            <a:avLst/>
            <a:gdLst/>
            <a:ahLst/>
            <a:cxnLst/>
            <a:rect r="r" b="b" t="t" l="l"/>
            <a:pathLst>
              <a:path h="6048000" w="8064000">
                <a:moveTo>
                  <a:pt x="0" y="0"/>
                </a:moveTo>
                <a:lnTo>
                  <a:pt x="8064000" y="0"/>
                </a:lnTo>
                <a:lnTo>
                  <a:pt x="8064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4000"/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73580" y="3587062"/>
            <a:ext cx="7892364" cy="69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96"/>
              </a:lnSpc>
              <a:spcBef>
                <a:spcPct val="0"/>
              </a:spcBef>
            </a:pPr>
            <a:r>
              <a:rPr lang="en-US" sz="4068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jemma@futureasset.org.uk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26056" y="3255800"/>
            <a:ext cx="7892364" cy="531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96"/>
              </a:lnSpc>
              <a:spcBef>
                <a:spcPct val="0"/>
              </a:spcBef>
            </a:pPr>
            <a:r>
              <a:rPr lang="en-US" sz="3068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Send your entries to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171295" y="363505"/>
            <a:ext cx="4276800" cy="2507274"/>
          </a:xfrm>
          <a:custGeom>
            <a:avLst/>
            <a:gdLst/>
            <a:ahLst/>
            <a:cxnLst/>
            <a:rect r="r" b="b" t="t" l="l"/>
            <a:pathLst>
              <a:path h="2507274" w="4276800">
                <a:moveTo>
                  <a:pt x="0" y="0"/>
                </a:moveTo>
                <a:lnTo>
                  <a:pt x="4276800" y="0"/>
                </a:lnTo>
                <a:lnTo>
                  <a:pt x="4276800" y="2507274"/>
                </a:lnTo>
                <a:lnTo>
                  <a:pt x="0" y="25072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832744">
            <a:off x="1903048" y="699745"/>
            <a:ext cx="2701482" cy="1456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802"/>
              </a:lnSpc>
              <a:spcBef>
                <a:spcPct val="0"/>
              </a:spcBef>
            </a:pPr>
            <a:r>
              <a:rPr lang="en-US" sz="7716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FAI</a:t>
            </a:r>
          </a:p>
        </p:txBody>
      </p:sp>
      <p:sp>
        <p:nvSpPr>
          <p:cNvPr name="TextBox 11" id="11"/>
          <p:cNvSpPr txBox="true"/>
          <p:nvPr/>
        </p:nvSpPr>
        <p:spPr>
          <a:xfrm rot="867134">
            <a:off x="1489790" y="1760889"/>
            <a:ext cx="3469149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FUTURE ASSET INVESTGATIONS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6000" y="6348788"/>
            <a:ext cx="7892364" cy="505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56"/>
              </a:lnSpc>
              <a:spcBef>
                <a:spcPct val="0"/>
              </a:spcBef>
            </a:pPr>
            <a:r>
              <a:rPr lang="en-US" sz="2968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futureasset.org.uk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6000" y="6036909"/>
            <a:ext cx="7892364" cy="340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6"/>
              </a:lnSpc>
              <a:spcBef>
                <a:spcPct val="0"/>
              </a:spcBef>
            </a:pPr>
            <a:r>
              <a:rPr lang="en-US" sz="1968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more activities here: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DAHMF390KQM</dc:identifier>
  <dcterms:modified xsi:type="dcterms:W3CDTF">2011-08-01T06:04:30Z</dcterms:modified>
  <cp:revision>1</cp:revision>
  <dc:title>Sustainability Sleuths</dc:title>
</cp:coreProperties>
</file>