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8288000" cy="10287000"/>
  <p:notesSz cx="6858000" cy="9144000"/>
  <p:embeddedFontLst>
    <p:embeddedFont>
      <p:font typeface="Open Sans" panose="020B0806030504020204" pitchFamily="34" charset="0"/>
      <p:regular r:id="rId17"/>
      <p:bold r:id="rId18"/>
      <p:italic r:id="rId19"/>
      <p:boldItalic r:id="rId20"/>
    </p:embeddedFont>
    <p:embeddedFont>
      <p:font typeface="Open Sans Bold" panose="020B0806030504020204" pitchFamily="34" charset="0"/>
      <p:regular r:id="rId21"/>
      <p:bold r:id="rId22"/>
    </p:embeddedFont>
    <p:embeddedFont>
      <p:font typeface="Open Sans Light" panose="020B0306030504020204" pitchFamily="34" charset="0"/>
      <p:regular r:id="rId23"/>
      <p:italic r:id="rId24"/>
    </p:embeddedFont>
    <p:embeddedFont>
      <p:font typeface="Segoe UI" panose="020B0502040204020203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CE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E74E49-778D-4F30-BD39-CD3ED7474362}" v="9" dt="2026-08-26T11:17:10.5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120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mma McLean" userId="0481d88a-a849-4f26-8419-81e45b5b11df" providerId="ADAL" clId="{F24C9945-BCAA-4947-8980-292FEF3D3FC7}"/>
    <pc:docChg chg="undo redo custSel modSld">
      <pc:chgData name="Jemma McLean" userId="0481d88a-a849-4f26-8419-81e45b5b11df" providerId="ADAL" clId="{F24C9945-BCAA-4947-8980-292FEF3D3FC7}" dt="2026-08-26T11:18:00.644" v="100" actId="20577"/>
      <pc:docMkLst>
        <pc:docMk/>
      </pc:docMkLst>
      <pc:sldChg chg="addSp modSp mod">
        <pc:chgData name="Jemma McLean" userId="0481d88a-a849-4f26-8419-81e45b5b11df" providerId="ADAL" clId="{F24C9945-BCAA-4947-8980-292FEF3D3FC7}" dt="2026-08-24T14:47:42.141" v="94"/>
        <pc:sldMkLst>
          <pc:docMk/>
          <pc:sldMk cId="0" sldId="256"/>
        </pc:sldMkLst>
        <pc:spChg chg="mod">
          <ac:chgData name="Jemma McLean" userId="0481d88a-a849-4f26-8419-81e45b5b11df" providerId="ADAL" clId="{F24C9945-BCAA-4947-8980-292FEF3D3FC7}" dt="2026-08-18T13:26:24.651" v="59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Jemma McLean" userId="0481d88a-a849-4f26-8419-81e45b5b11df" providerId="ADAL" clId="{F24C9945-BCAA-4947-8980-292FEF3D3FC7}" dt="2026-08-24T12:20:31.547" v="81" actId="1076"/>
          <ac:spMkLst>
            <pc:docMk/>
            <pc:sldMk cId="0" sldId="256"/>
            <ac:spMk id="14" creationId="{7966FF27-02AB-4280-81E9-376A8703BE89}"/>
          </ac:spMkLst>
        </pc:spChg>
        <pc:spChg chg="mod">
          <ac:chgData name="Jemma McLean" userId="0481d88a-a849-4f26-8419-81e45b5b11df" providerId="ADAL" clId="{F24C9945-BCAA-4947-8980-292FEF3D3FC7}" dt="2026-08-24T12:20:31.547" v="81" actId="1076"/>
          <ac:spMkLst>
            <pc:docMk/>
            <pc:sldMk cId="0" sldId="256"/>
            <ac:spMk id="15" creationId="{4CD25C82-ACF0-45C1-AC02-1F66DE405197}"/>
          </ac:spMkLst>
        </pc:spChg>
        <pc:spChg chg="mod">
          <ac:chgData name="Jemma McLean" userId="0481d88a-a849-4f26-8419-81e45b5b11df" providerId="ADAL" clId="{F24C9945-BCAA-4947-8980-292FEF3D3FC7}" dt="2026-08-24T12:20:31.547" v="81" actId="1076"/>
          <ac:spMkLst>
            <pc:docMk/>
            <pc:sldMk cId="0" sldId="256"/>
            <ac:spMk id="16" creationId="{751369E8-4878-41B4-9DFA-02DE0ECE8C43}"/>
          </ac:spMkLst>
        </pc:spChg>
        <pc:spChg chg="mod">
          <ac:chgData name="Jemma McLean" userId="0481d88a-a849-4f26-8419-81e45b5b11df" providerId="ADAL" clId="{F24C9945-BCAA-4947-8980-292FEF3D3FC7}" dt="2026-08-24T12:20:31.547" v="81" actId="1076"/>
          <ac:spMkLst>
            <pc:docMk/>
            <pc:sldMk cId="0" sldId="256"/>
            <ac:spMk id="17" creationId="{FCA4C5BB-10D4-41A2-9C4B-47135A2216EE}"/>
          </ac:spMkLst>
        </pc:spChg>
        <pc:spChg chg="mod">
          <ac:chgData name="Jemma McLean" userId="0481d88a-a849-4f26-8419-81e45b5b11df" providerId="ADAL" clId="{F24C9945-BCAA-4947-8980-292FEF3D3FC7}" dt="2026-08-24T12:20:31.547" v="81" actId="1076"/>
          <ac:spMkLst>
            <pc:docMk/>
            <pc:sldMk cId="0" sldId="256"/>
            <ac:spMk id="18" creationId="{9AC34DB8-AD0E-464E-A555-E27CCF8249CE}"/>
          </ac:spMkLst>
        </pc:spChg>
        <pc:spChg chg="add mod">
          <ac:chgData name="Jemma McLean" userId="0481d88a-a849-4f26-8419-81e45b5b11df" providerId="ADAL" clId="{F24C9945-BCAA-4947-8980-292FEF3D3FC7}" dt="2026-08-24T14:47:42.141" v="94"/>
          <ac:spMkLst>
            <pc:docMk/>
            <pc:sldMk cId="0" sldId="256"/>
            <ac:spMk id="20" creationId="{937947ED-EC19-DC2E-BD2F-94569DD5FCD6}"/>
          </ac:spMkLst>
        </pc:spChg>
      </pc:sldChg>
      <pc:sldChg chg="modSp">
        <pc:chgData name="Jemma McLean" userId="0481d88a-a849-4f26-8419-81e45b5b11df" providerId="ADAL" clId="{F24C9945-BCAA-4947-8980-292FEF3D3FC7}" dt="2026-08-24T14:45:17.333" v="83"/>
        <pc:sldMkLst>
          <pc:docMk/>
          <pc:sldMk cId="0" sldId="257"/>
        </pc:sldMkLst>
        <pc:spChg chg="mod">
          <ac:chgData name="Jemma McLean" userId="0481d88a-a849-4f26-8419-81e45b5b11df" providerId="ADAL" clId="{F24C9945-BCAA-4947-8980-292FEF3D3FC7}" dt="2026-08-24T14:45:17.333" v="83"/>
          <ac:spMkLst>
            <pc:docMk/>
            <pc:sldMk cId="0" sldId="257"/>
            <ac:spMk id="10" creationId="{EBBC097B-ED13-44A1-A818-2F01070F20AB}"/>
          </ac:spMkLst>
        </pc:spChg>
      </pc:sldChg>
      <pc:sldChg chg="modSp">
        <pc:chgData name="Jemma McLean" userId="0481d88a-a849-4f26-8419-81e45b5b11df" providerId="ADAL" clId="{F24C9945-BCAA-4947-8980-292FEF3D3FC7}" dt="2026-08-24T14:45:20.718" v="84"/>
        <pc:sldMkLst>
          <pc:docMk/>
          <pc:sldMk cId="0" sldId="259"/>
        </pc:sldMkLst>
        <pc:spChg chg="mod">
          <ac:chgData name="Jemma McLean" userId="0481d88a-a849-4f26-8419-81e45b5b11df" providerId="ADAL" clId="{F24C9945-BCAA-4947-8980-292FEF3D3FC7}" dt="2026-08-24T14:45:20.718" v="84"/>
          <ac:spMkLst>
            <pc:docMk/>
            <pc:sldMk cId="0" sldId="259"/>
            <ac:spMk id="11" creationId="{DAD2CF36-53BC-4F93-A5A8-18D1423F651A}"/>
          </ac:spMkLst>
        </pc:spChg>
      </pc:sldChg>
      <pc:sldChg chg="modSp mod">
        <pc:chgData name="Jemma McLean" userId="0481d88a-a849-4f26-8419-81e45b5b11df" providerId="ADAL" clId="{F24C9945-BCAA-4947-8980-292FEF3D3FC7}" dt="2026-08-24T14:45:23.299" v="85"/>
        <pc:sldMkLst>
          <pc:docMk/>
          <pc:sldMk cId="0" sldId="260"/>
        </pc:sldMkLst>
        <pc:spChg chg="mod">
          <ac:chgData name="Jemma McLean" userId="0481d88a-a849-4f26-8419-81e45b5b11df" providerId="ADAL" clId="{F24C9945-BCAA-4947-8980-292FEF3D3FC7}" dt="2026-08-18T13:26:28.857" v="66" actId="1076"/>
          <ac:spMkLst>
            <pc:docMk/>
            <pc:sldMk cId="0" sldId="260"/>
            <ac:spMk id="2" creationId="{00000000-0000-0000-0000-000000000000}"/>
          </ac:spMkLst>
        </pc:spChg>
        <pc:spChg chg="mod">
          <ac:chgData name="Jemma McLean" userId="0481d88a-a849-4f26-8419-81e45b5b11df" providerId="ADAL" clId="{F24C9945-BCAA-4947-8980-292FEF3D3FC7}" dt="2026-08-18T13:26:26.917" v="64" actId="20577"/>
          <ac:spMkLst>
            <pc:docMk/>
            <pc:sldMk cId="0" sldId="260"/>
            <ac:spMk id="4" creationId="{00000000-0000-0000-0000-000000000000}"/>
          </ac:spMkLst>
        </pc:spChg>
        <pc:spChg chg="mod">
          <ac:chgData name="Jemma McLean" userId="0481d88a-a849-4f26-8419-81e45b5b11df" providerId="ADAL" clId="{F24C9945-BCAA-4947-8980-292FEF3D3FC7}" dt="2026-08-24T14:45:23.299" v="85"/>
          <ac:spMkLst>
            <pc:docMk/>
            <pc:sldMk cId="0" sldId="260"/>
            <ac:spMk id="11" creationId="{3C49D876-7E9C-4365-B0C5-EEA9C19BA7C9}"/>
          </ac:spMkLst>
        </pc:spChg>
      </pc:sldChg>
      <pc:sldChg chg="modSp">
        <pc:chgData name="Jemma McLean" userId="0481d88a-a849-4f26-8419-81e45b5b11df" providerId="ADAL" clId="{F24C9945-BCAA-4947-8980-292FEF3D3FC7}" dt="2026-08-24T14:45:25.552" v="86"/>
        <pc:sldMkLst>
          <pc:docMk/>
          <pc:sldMk cId="0" sldId="261"/>
        </pc:sldMkLst>
        <pc:spChg chg="mod">
          <ac:chgData name="Jemma McLean" userId="0481d88a-a849-4f26-8419-81e45b5b11df" providerId="ADAL" clId="{F24C9945-BCAA-4947-8980-292FEF3D3FC7}" dt="2026-08-24T14:45:25.552" v="86"/>
          <ac:spMkLst>
            <pc:docMk/>
            <pc:sldMk cId="0" sldId="261"/>
            <ac:spMk id="11" creationId="{AFA42CEE-983F-4C14-AC16-8CEC11C21F94}"/>
          </ac:spMkLst>
        </pc:spChg>
      </pc:sldChg>
      <pc:sldChg chg="modSp mod">
        <pc:chgData name="Jemma McLean" userId="0481d88a-a849-4f26-8419-81e45b5b11df" providerId="ADAL" clId="{F24C9945-BCAA-4947-8980-292FEF3D3FC7}" dt="2026-08-24T14:45:29.468" v="87"/>
        <pc:sldMkLst>
          <pc:docMk/>
          <pc:sldMk cId="0" sldId="262"/>
        </pc:sldMkLst>
        <pc:spChg chg="mod">
          <ac:chgData name="Jemma McLean" userId="0481d88a-a849-4f26-8419-81e45b5b11df" providerId="ADAL" clId="{F24C9945-BCAA-4947-8980-292FEF3D3FC7}" dt="2026-08-24T12:20:44.051" v="82" actId="1076"/>
          <ac:spMkLst>
            <pc:docMk/>
            <pc:sldMk cId="0" sldId="262"/>
            <ac:spMk id="5" creationId="{00000000-0000-0000-0000-000000000000}"/>
          </ac:spMkLst>
        </pc:spChg>
        <pc:spChg chg="mod">
          <ac:chgData name="Jemma McLean" userId="0481d88a-a849-4f26-8419-81e45b5b11df" providerId="ADAL" clId="{F24C9945-BCAA-4947-8980-292FEF3D3FC7}" dt="2026-08-24T14:45:29.468" v="87"/>
          <ac:spMkLst>
            <pc:docMk/>
            <pc:sldMk cId="0" sldId="262"/>
            <ac:spMk id="11" creationId="{5D9380A9-5852-4470-80F2-1987FA835F05}"/>
          </ac:spMkLst>
        </pc:spChg>
      </pc:sldChg>
      <pc:sldChg chg="modSp">
        <pc:chgData name="Jemma McLean" userId="0481d88a-a849-4f26-8419-81e45b5b11df" providerId="ADAL" clId="{F24C9945-BCAA-4947-8980-292FEF3D3FC7}" dt="2026-08-24T14:45:32.673" v="88"/>
        <pc:sldMkLst>
          <pc:docMk/>
          <pc:sldMk cId="0" sldId="263"/>
        </pc:sldMkLst>
        <pc:spChg chg="mod">
          <ac:chgData name="Jemma McLean" userId="0481d88a-a849-4f26-8419-81e45b5b11df" providerId="ADAL" clId="{F24C9945-BCAA-4947-8980-292FEF3D3FC7}" dt="2026-08-24T14:45:32.673" v="88"/>
          <ac:spMkLst>
            <pc:docMk/>
            <pc:sldMk cId="0" sldId="263"/>
            <ac:spMk id="6" creationId="{E13C11E6-8982-4034-B710-107557818068}"/>
          </ac:spMkLst>
        </pc:spChg>
      </pc:sldChg>
      <pc:sldChg chg="modSp">
        <pc:chgData name="Jemma McLean" userId="0481d88a-a849-4f26-8419-81e45b5b11df" providerId="ADAL" clId="{F24C9945-BCAA-4947-8980-292FEF3D3FC7}" dt="2026-08-24T14:45:34.473" v="89"/>
        <pc:sldMkLst>
          <pc:docMk/>
          <pc:sldMk cId="0" sldId="264"/>
        </pc:sldMkLst>
        <pc:spChg chg="mod">
          <ac:chgData name="Jemma McLean" userId="0481d88a-a849-4f26-8419-81e45b5b11df" providerId="ADAL" clId="{F24C9945-BCAA-4947-8980-292FEF3D3FC7}" dt="2026-08-24T14:45:34.473" v="89"/>
          <ac:spMkLst>
            <pc:docMk/>
            <pc:sldMk cId="0" sldId="264"/>
            <ac:spMk id="20" creationId="{D4B6F4A9-7E5E-484B-BD92-01438C9B015B}"/>
          </ac:spMkLst>
        </pc:spChg>
      </pc:sldChg>
      <pc:sldChg chg="modSp mod">
        <pc:chgData name="Jemma McLean" userId="0481d88a-a849-4f26-8419-81e45b5b11df" providerId="ADAL" clId="{F24C9945-BCAA-4947-8980-292FEF3D3FC7}" dt="2026-08-26T11:18:00.644" v="100" actId="20577"/>
        <pc:sldMkLst>
          <pc:docMk/>
          <pc:sldMk cId="0" sldId="266"/>
        </pc:sldMkLst>
        <pc:spChg chg="mod">
          <ac:chgData name="Jemma McLean" userId="0481d88a-a849-4f26-8419-81e45b5b11df" providerId="ADAL" clId="{F24C9945-BCAA-4947-8980-292FEF3D3FC7}" dt="2026-08-26T11:18:00.644" v="100" actId="20577"/>
          <ac:spMkLst>
            <pc:docMk/>
            <pc:sldMk cId="0" sldId="266"/>
            <ac:spMk id="5" creationId="{9DDF7625-DB41-4354-8970-C5C3A937F844}"/>
          </ac:spMkLst>
        </pc:spChg>
        <pc:graphicFrameChg chg="modGraphic">
          <ac:chgData name="Jemma McLean" userId="0481d88a-a849-4f26-8419-81e45b5b11df" providerId="ADAL" clId="{F24C9945-BCAA-4947-8980-292FEF3D3FC7}" dt="2026-08-20T10:23:45.543" v="79" actId="20577"/>
          <ac:graphicFrameMkLst>
            <pc:docMk/>
            <pc:sldMk cId="0" sldId="266"/>
            <ac:graphicFrameMk id="6" creationId="{3CD8E953-E2D2-42D1-B50E-E846B6E1F565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CDDC23-76E8-49B4-BA17-8AFE92F98AD8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0ED8B-0CD2-40EB-90B4-B41A6FF49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44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70ED8B-0CD2-40EB-90B4-B41A6FF493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290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svg"/><Relationship Id="rId9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297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571500" y="5305425"/>
            <a:ext cx="8429625" cy="0"/>
          </a:xfrm>
          <a:prstGeom prst="line">
            <a:avLst/>
          </a:prstGeom>
          <a:ln w="38100" cap="flat">
            <a:solidFill>
              <a:srgbClr val="FAFAF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571500" y="571500"/>
            <a:ext cx="2619375" cy="2082856"/>
          </a:xfrm>
          <a:custGeom>
            <a:avLst/>
            <a:gdLst/>
            <a:ahLst/>
            <a:cxnLst/>
            <a:rect l="l" t="t" r="r" b="b"/>
            <a:pathLst>
              <a:path w="2619375" h="2082856">
                <a:moveTo>
                  <a:pt x="0" y="0"/>
                </a:moveTo>
                <a:lnTo>
                  <a:pt x="2619375" y="0"/>
                </a:lnTo>
                <a:lnTo>
                  <a:pt x="2619375" y="2082856"/>
                </a:lnTo>
                <a:lnTo>
                  <a:pt x="0" y="2082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0374812" y="0"/>
            <a:ext cx="7341688" cy="10287000"/>
          </a:xfrm>
          <a:custGeom>
            <a:avLst/>
            <a:gdLst/>
            <a:ahLst/>
            <a:cxnLst/>
            <a:rect l="l" t="t" r="r" b="b"/>
            <a:pathLst>
              <a:path w="7341688" h="10287000">
                <a:moveTo>
                  <a:pt x="0" y="0"/>
                </a:moveTo>
                <a:lnTo>
                  <a:pt x="7341688" y="0"/>
                </a:lnTo>
                <a:lnTo>
                  <a:pt x="734168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571500" y="3571240"/>
            <a:ext cx="8429625" cy="1429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  <a:spcBef>
                <a:spcPct val="0"/>
              </a:spcBef>
            </a:pPr>
            <a:r>
              <a:rPr lang="en-US" sz="4800" spc="-120" dirty="0">
                <a:solidFill>
                  <a:srgbClr val="FAFAF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Company Investment Analysis</a:t>
            </a:r>
            <a:r>
              <a:rPr lang="en-US" sz="4800" spc="-120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just">
              <a:lnSpc>
                <a:spcPts val="4759"/>
              </a:lnSpc>
              <a:spcBef>
                <a:spcPct val="0"/>
              </a:spcBef>
            </a:pPr>
            <a:r>
              <a:rPr lang="en-US" sz="3399" spc="-84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Junior</a:t>
            </a:r>
            <a:r>
              <a:rPr lang="en-US" sz="3399" b="1" spc="-84" dirty="0">
                <a:solidFill>
                  <a:srgbClr val="FAFA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spc="-84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Competition 2026/27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71500" y="6112805"/>
            <a:ext cx="842962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Your School: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71500" y="6712880"/>
            <a:ext cx="842962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Teacher Champion: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1500" y="7312955"/>
            <a:ext cx="842962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Team Members: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1500" y="8601075"/>
            <a:ext cx="842962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Competition Coach: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1500" y="9201150"/>
            <a:ext cx="842962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Company you are </a:t>
            </a:r>
            <a:r>
              <a:rPr lang="en-US" sz="3000" spc="-75" dirty="0" err="1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analysing</a:t>
            </a:r>
            <a:r>
              <a:rPr lang="en-US" sz="3000" spc="-75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66FF27-02AB-4280-81E9-376A8703BE89}"/>
              </a:ext>
            </a:extLst>
          </p:cNvPr>
          <p:cNvSpPr/>
          <p:nvPr/>
        </p:nvSpPr>
        <p:spPr>
          <a:xfrm>
            <a:off x="3217914" y="6070184"/>
            <a:ext cx="6257927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D25C82-ACF0-45C1-AC02-1F66DE405197}"/>
              </a:ext>
            </a:extLst>
          </p:cNvPr>
          <p:cNvSpPr/>
          <p:nvPr/>
        </p:nvSpPr>
        <p:spPr>
          <a:xfrm>
            <a:off x="4513313" y="6685155"/>
            <a:ext cx="4962528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1369E8-4878-41B4-9DFA-02DE0ECE8C43}"/>
              </a:ext>
            </a:extLst>
          </p:cNvPr>
          <p:cNvSpPr/>
          <p:nvPr/>
        </p:nvSpPr>
        <p:spPr>
          <a:xfrm>
            <a:off x="4513311" y="7314327"/>
            <a:ext cx="4962529" cy="1158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A4C5BB-10D4-41A2-9C4B-47135A2216EE}"/>
              </a:ext>
            </a:extLst>
          </p:cNvPr>
          <p:cNvSpPr/>
          <p:nvPr/>
        </p:nvSpPr>
        <p:spPr>
          <a:xfrm>
            <a:off x="4513313" y="8571865"/>
            <a:ext cx="4962525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AC34DB8-AD0E-464E-A555-E27CCF8249CE}"/>
              </a:ext>
            </a:extLst>
          </p:cNvPr>
          <p:cNvSpPr/>
          <p:nvPr/>
        </p:nvSpPr>
        <p:spPr>
          <a:xfrm>
            <a:off x="5884914" y="9187129"/>
            <a:ext cx="3564420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7947ED-EC19-DC2E-BD2F-94569DD5FCD6}"/>
              </a:ext>
            </a:extLst>
          </p:cNvPr>
          <p:cNvSpPr txBox="1"/>
          <p:nvPr/>
        </p:nvSpPr>
        <p:spPr>
          <a:xfrm>
            <a:off x="487582" y="5333151"/>
            <a:ext cx="9348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Please keep your report to a maximum of 3 slides per question.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5219075" y="-4798572"/>
            <a:ext cx="24480407" cy="9265688"/>
          </a:xfrm>
          <a:custGeom>
            <a:avLst/>
            <a:gdLst/>
            <a:ahLst/>
            <a:cxnLst/>
            <a:rect l="l" t="t" r="r" b="b"/>
            <a:pathLst>
              <a:path w="24480407" h="9265688">
                <a:moveTo>
                  <a:pt x="0" y="9265688"/>
                </a:moveTo>
                <a:lnTo>
                  <a:pt x="24480407" y="9265688"/>
                </a:lnTo>
                <a:lnTo>
                  <a:pt x="24480407" y="0"/>
                </a:lnTo>
                <a:lnTo>
                  <a:pt x="0" y="0"/>
                </a:lnTo>
                <a:lnTo>
                  <a:pt x="0" y="9265688"/>
                </a:lnTo>
                <a:close/>
              </a:path>
            </a:pathLst>
          </a:custGeom>
          <a:blipFill>
            <a:blip r:embed="rId2"/>
            <a:stretch>
              <a:fillRect l="-32868" r="-2621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33475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Research Sources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spc="-75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71500" y="2577540"/>
            <a:ext cx="11334750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Please provide the sources (as live links, or book / author) that you used in your research and making your investment case. This might include: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500" y="4600575"/>
            <a:ext cx="11334750" cy="0"/>
          </a:xfrm>
          <a:prstGeom prst="line">
            <a:avLst/>
          </a:prstGeom>
          <a:ln w="38100" cap="flat">
            <a:solidFill>
              <a:srgbClr val="E2297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571500" y="3485966"/>
            <a:ext cx="2619375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Publications</a:t>
            </a:r>
          </a:p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Websites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476625" y="3485966"/>
            <a:ext cx="2619375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Social media</a:t>
            </a:r>
          </a:p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TV/YouTube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81750" y="3485966"/>
            <a:ext cx="2619375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Other?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9B29BB-4632-4E7F-A016-D4BA0D400450}"/>
              </a:ext>
            </a:extLst>
          </p:cNvPr>
          <p:cNvSpPr txBox="1"/>
          <p:nvPr/>
        </p:nvSpPr>
        <p:spPr>
          <a:xfrm>
            <a:off x="432124" y="4774167"/>
            <a:ext cx="172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Insert info here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CD8E953-E2D2-42D1-B50E-E846B6E1F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161232"/>
              </p:ext>
            </p:extLst>
          </p:nvPr>
        </p:nvGraphicFramePr>
        <p:xfrm>
          <a:off x="571500" y="4471166"/>
          <a:ext cx="16878299" cy="4634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00985">
                  <a:extLst>
                    <a:ext uri="{9D8B030D-6E8A-4147-A177-3AD203B41FA5}">
                      <a16:colId xmlns:a16="http://schemas.microsoft.com/office/drawing/2014/main" val="414220068"/>
                    </a:ext>
                  </a:extLst>
                </a:gridCol>
                <a:gridCol w="2051980">
                  <a:extLst>
                    <a:ext uri="{9D8B030D-6E8A-4147-A177-3AD203B41FA5}">
                      <a16:colId xmlns:a16="http://schemas.microsoft.com/office/drawing/2014/main" val="2230948385"/>
                    </a:ext>
                  </a:extLst>
                </a:gridCol>
                <a:gridCol w="6348429">
                  <a:extLst>
                    <a:ext uri="{9D8B030D-6E8A-4147-A177-3AD203B41FA5}">
                      <a16:colId xmlns:a16="http://schemas.microsoft.com/office/drawing/2014/main" val="4138246967"/>
                    </a:ext>
                  </a:extLst>
                </a:gridCol>
                <a:gridCol w="2476905">
                  <a:extLst>
                    <a:ext uri="{9D8B030D-6E8A-4147-A177-3AD203B41FA5}">
                      <a16:colId xmlns:a16="http://schemas.microsoft.com/office/drawing/2014/main" val="3156175299"/>
                    </a:ext>
                  </a:extLst>
                </a:gridCol>
              </a:tblGrid>
              <a:tr h="385234">
                <a:tc rowSpan="2"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Teacher Champion	</a:t>
                      </a:r>
                    </a:p>
                  </a:txBody>
                  <a:tcPr marL="68580" marR="68580" marT="41564" marB="41564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Signature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Date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752463"/>
                  </a:ext>
                </a:extLst>
              </a:tr>
              <a:tr h="656984">
                <a:tc gridSpan="2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marL="68580" marR="68580" marT="41564" marB="4156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EACE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EACE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818377"/>
                  </a:ext>
                </a:extLst>
              </a:tr>
              <a:tr h="3425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Team Member full name (We use this for certificates – please check spelling)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Year (e.g.: S3)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Signature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Date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8679521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EACE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EACE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EACE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243082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2840813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ysClr val="windowText" lastClr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EACE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EACE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EACE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698080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180851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EACE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EACE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EACE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017420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ysClr val="windowText" lastClr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3010888"/>
                  </a:ext>
                </a:extLst>
              </a:tr>
            </a:tbl>
          </a:graphicData>
        </a:graphic>
      </p:graphicFrame>
      <p:sp>
        <p:nvSpPr>
          <p:cNvPr id="2" name="Freeform 2"/>
          <p:cNvSpPr/>
          <p:nvPr/>
        </p:nvSpPr>
        <p:spPr>
          <a:xfrm flipV="1">
            <a:off x="-5219075" y="-4798572"/>
            <a:ext cx="24480407" cy="9265688"/>
          </a:xfrm>
          <a:custGeom>
            <a:avLst/>
            <a:gdLst/>
            <a:ahLst/>
            <a:cxnLst/>
            <a:rect l="l" t="t" r="r" b="b"/>
            <a:pathLst>
              <a:path w="24480407" h="9265688">
                <a:moveTo>
                  <a:pt x="0" y="9265688"/>
                </a:moveTo>
                <a:lnTo>
                  <a:pt x="24480407" y="9265688"/>
                </a:lnTo>
                <a:lnTo>
                  <a:pt x="24480407" y="0"/>
                </a:lnTo>
                <a:lnTo>
                  <a:pt x="0" y="0"/>
                </a:lnTo>
                <a:lnTo>
                  <a:pt x="0" y="9265688"/>
                </a:lnTo>
                <a:close/>
              </a:path>
            </a:pathLst>
          </a:custGeom>
          <a:blipFill>
            <a:blip r:embed="rId2"/>
            <a:stretch>
              <a:fillRect l="-32868" r="-2621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33475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Team Declaration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1500" y="2577540"/>
            <a:ext cx="14239875" cy="165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confirm that the work in the Company Investment Analysis and Elevator Pitch Video that comprise our competition entry is the original work of the team members listed below. </a:t>
            </a:r>
          </a:p>
          <a:p>
            <a:pPr algn="l">
              <a:lnSpc>
                <a:spcPts val="3359"/>
              </a:lnSpc>
            </a:pPr>
            <a:endParaRPr lang="en-US" sz="2400" spc="-6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understand that any plagiarism will result in the team being disqualified from the competition.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F7625-DB41-4354-8970-C5C3A937F844}"/>
              </a:ext>
            </a:extLst>
          </p:cNvPr>
          <p:cNvSpPr txBox="1"/>
          <p:nvPr/>
        </p:nvSpPr>
        <p:spPr>
          <a:xfrm>
            <a:off x="571500" y="9299379"/>
            <a:ext cx="15715135" cy="778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form should be completed by all team members (1 form for each team) and submitted with your Company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GB" sz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nvestment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GB" sz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nalysis and Elevator Pitch Video by 5pm, 4 December 2026.  Digital signatures are acceptable. </a:t>
            </a:r>
            <a:r>
              <a:rPr lang="en-GB" sz="12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If the form is left incomplete, we will not be able to send your submission to the judges for review.</a:t>
            </a:r>
            <a:endParaRPr lang="en-GB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</a:t>
            </a:r>
            <a:r>
              <a:rPr lang="en-GB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</a:t>
            </a:r>
            <a:r>
              <a:rPr lang="en-GB" sz="12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 and Good Luck!</a:t>
            </a:r>
            <a:endParaRPr lang="en-GB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1500" y="3705116"/>
            <a:ext cx="11334750" cy="0"/>
          </a:xfrm>
          <a:prstGeom prst="line">
            <a:avLst/>
          </a:prstGeom>
          <a:ln w="38100" cap="flat">
            <a:solidFill>
              <a:srgbClr val="E2297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V="1">
            <a:off x="-5219075" y="-4798572"/>
            <a:ext cx="24480407" cy="9265688"/>
          </a:xfrm>
          <a:custGeom>
            <a:avLst/>
            <a:gdLst/>
            <a:ahLst/>
            <a:cxnLst/>
            <a:rect l="l" t="t" r="r" b="b"/>
            <a:pathLst>
              <a:path w="24480407" h="9265688">
                <a:moveTo>
                  <a:pt x="0" y="9265688"/>
                </a:moveTo>
                <a:lnTo>
                  <a:pt x="24480407" y="9265688"/>
                </a:lnTo>
                <a:lnTo>
                  <a:pt x="24480407" y="0"/>
                </a:lnTo>
                <a:lnTo>
                  <a:pt x="0" y="0"/>
                </a:lnTo>
                <a:lnTo>
                  <a:pt x="0" y="9265688"/>
                </a:lnTo>
                <a:close/>
              </a:path>
            </a:pathLst>
          </a:custGeom>
          <a:blipFill>
            <a:blip r:embed="rId2"/>
            <a:stretch>
              <a:fillRect l="-32868" r="-2621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4290824" y="1458770"/>
            <a:ext cx="3916890" cy="2798796"/>
          </a:xfrm>
          <a:custGeom>
            <a:avLst/>
            <a:gdLst/>
            <a:ahLst/>
            <a:cxnLst/>
            <a:rect l="l" t="t" r="r" b="b"/>
            <a:pathLst>
              <a:path w="3916890" h="2798796">
                <a:moveTo>
                  <a:pt x="0" y="0"/>
                </a:moveTo>
                <a:lnTo>
                  <a:pt x="3916890" y="0"/>
                </a:lnTo>
                <a:lnTo>
                  <a:pt x="3916890" y="2798796"/>
                </a:lnTo>
                <a:lnTo>
                  <a:pt x="0" y="279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571500" y="514350"/>
            <a:ext cx="50286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Q1. Company Profile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71500" y="2105025"/>
            <a:ext cx="11334750" cy="1234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does the company do? How does it make money?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Why is it interesting?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gives it an edge? This could be its USP or competitive advantage.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811375" y="2114550"/>
            <a:ext cx="2634121" cy="92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Don’t just describe it — tell us why this company stands out.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BC097B-ED13-44A1-A818-2F01070F20AB}"/>
              </a:ext>
            </a:extLst>
          </p:cNvPr>
          <p:cNvSpPr txBox="1"/>
          <p:nvPr/>
        </p:nvSpPr>
        <p:spPr>
          <a:xfrm>
            <a:off x="571500" y="4071060"/>
            <a:ext cx="1718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5219075" y="-4798572"/>
            <a:ext cx="24480407" cy="9265688"/>
          </a:xfrm>
          <a:custGeom>
            <a:avLst/>
            <a:gdLst/>
            <a:ahLst/>
            <a:cxnLst/>
            <a:rect l="l" t="t" r="r" b="b"/>
            <a:pathLst>
              <a:path w="24480407" h="9265688">
                <a:moveTo>
                  <a:pt x="0" y="9265688"/>
                </a:moveTo>
                <a:lnTo>
                  <a:pt x="24480407" y="9265688"/>
                </a:lnTo>
                <a:lnTo>
                  <a:pt x="24480407" y="0"/>
                </a:lnTo>
                <a:lnTo>
                  <a:pt x="0" y="0"/>
                </a:lnTo>
                <a:lnTo>
                  <a:pt x="0" y="9265688"/>
                </a:lnTo>
                <a:close/>
              </a:path>
            </a:pathLst>
          </a:custGeom>
          <a:blipFill>
            <a:blip r:embed="rId2"/>
            <a:stretch>
              <a:fillRect l="-32868" r="-2621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4565472" y="3979250"/>
            <a:ext cx="9157056" cy="5757499"/>
          </a:xfrm>
          <a:custGeom>
            <a:avLst/>
            <a:gdLst/>
            <a:ahLst/>
            <a:cxnLst/>
            <a:rect l="l" t="t" r="r" b="b"/>
            <a:pathLst>
              <a:path w="9157056" h="5757499">
                <a:moveTo>
                  <a:pt x="0" y="0"/>
                </a:moveTo>
                <a:lnTo>
                  <a:pt x="9157056" y="0"/>
                </a:lnTo>
                <a:lnTo>
                  <a:pt x="9157056" y="5757500"/>
                </a:lnTo>
                <a:lnTo>
                  <a:pt x="0" y="57575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571500" y="514350"/>
            <a:ext cx="50286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Q2. SWOT Analysis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71500" y="2641302"/>
            <a:ext cx="1133475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Give your top 5 points in each section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1500" y="3941150"/>
            <a:ext cx="5524500" cy="71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Strengths: </a:t>
            </a:r>
          </a:p>
          <a:p>
            <a:pPr algn="l">
              <a:lnSpc>
                <a:spcPts val="2520"/>
              </a:lnSpc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does this company do really well?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92000" y="3941150"/>
            <a:ext cx="5524500" cy="71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Weaknesses:</a:t>
            </a:r>
          </a:p>
          <a:p>
            <a:pPr algn="l">
              <a:lnSpc>
                <a:spcPts val="2520"/>
              </a:lnSpc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might hold it back?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71500" y="7000771"/>
            <a:ext cx="5524500" cy="71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Opportunities: </a:t>
            </a:r>
          </a:p>
          <a:p>
            <a:pPr algn="l">
              <a:lnSpc>
                <a:spcPts val="2520"/>
              </a:lnSpc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could help it grow in the future?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192000" y="7000771"/>
            <a:ext cx="5524500" cy="71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Threats:</a:t>
            </a:r>
          </a:p>
          <a:p>
            <a:pPr algn="l">
              <a:lnSpc>
                <a:spcPts val="2520"/>
              </a:lnSpc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could go create problems or go wrong?</a:t>
            </a:r>
          </a:p>
        </p:txBody>
      </p:sp>
      <p:sp>
        <p:nvSpPr>
          <p:cNvPr id="10" name="AutoShape 10"/>
          <p:cNvSpPr/>
          <p:nvPr/>
        </p:nvSpPr>
        <p:spPr>
          <a:xfrm>
            <a:off x="571500" y="3714750"/>
            <a:ext cx="11334750" cy="0"/>
          </a:xfrm>
          <a:prstGeom prst="line">
            <a:avLst/>
          </a:prstGeom>
          <a:ln w="38100" cap="flat">
            <a:solidFill>
              <a:srgbClr val="E2297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2" name="Freeform 12"/>
          <p:cNvSpPr/>
          <p:nvPr/>
        </p:nvSpPr>
        <p:spPr>
          <a:xfrm>
            <a:off x="14290824" y="1458770"/>
            <a:ext cx="3916890" cy="2798796"/>
          </a:xfrm>
          <a:custGeom>
            <a:avLst/>
            <a:gdLst/>
            <a:ahLst/>
            <a:cxnLst/>
            <a:rect l="l" t="t" r="r" b="b"/>
            <a:pathLst>
              <a:path w="3916890" h="2798796">
                <a:moveTo>
                  <a:pt x="0" y="0"/>
                </a:moveTo>
                <a:lnTo>
                  <a:pt x="3916890" y="0"/>
                </a:lnTo>
                <a:lnTo>
                  <a:pt x="3916890" y="2798796"/>
                </a:lnTo>
                <a:lnTo>
                  <a:pt x="0" y="279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811375" y="2114550"/>
            <a:ext cx="2905125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GB" sz="1800" dirty="0">
                <a:effectLst/>
                <a:latin typeface="Segoe UI" panose="020B0502040204020203" pitchFamily="34" charset="0"/>
              </a:rPr>
              <a:t>Be thoughtful! </a:t>
            </a:r>
          </a:p>
          <a:p>
            <a:r>
              <a:rPr lang="en-GB" sz="1800" dirty="0">
                <a:effectLst/>
                <a:latin typeface="Segoe UI" panose="020B0502040204020203" pitchFamily="34" charset="0"/>
              </a:rPr>
              <a:t>Think about the issues that matter to investors, and why.</a:t>
            </a:r>
            <a:endParaRPr lang="en-GB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657CE4-6A61-4903-84EF-B3613D516919}"/>
              </a:ext>
            </a:extLst>
          </p:cNvPr>
          <p:cNvSpPr txBox="1"/>
          <p:nvPr/>
        </p:nvSpPr>
        <p:spPr>
          <a:xfrm>
            <a:off x="530290" y="4778176"/>
            <a:ext cx="6556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Insert info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B5A1BC-AB92-4EFB-8C56-7DE5F43A49F7}"/>
              </a:ext>
            </a:extLst>
          </p:cNvPr>
          <p:cNvSpPr txBox="1"/>
          <p:nvPr/>
        </p:nvSpPr>
        <p:spPr>
          <a:xfrm>
            <a:off x="514739" y="7798789"/>
            <a:ext cx="6556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Insert info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A98A4B-977D-4FDF-A84F-AC43EA67C95D}"/>
              </a:ext>
            </a:extLst>
          </p:cNvPr>
          <p:cNvSpPr txBox="1"/>
          <p:nvPr/>
        </p:nvSpPr>
        <p:spPr>
          <a:xfrm>
            <a:off x="12192000" y="4731615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Insert info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93CF77-3CD6-4FC1-A9EA-18CF5974BBD2}"/>
              </a:ext>
            </a:extLst>
          </p:cNvPr>
          <p:cNvSpPr txBox="1"/>
          <p:nvPr/>
        </p:nvSpPr>
        <p:spPr>
          <a:xfrm>
            <a:off x="12192000" y="7789487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Insert info here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5219075" y="-4798572"/>
            <a:ext cx="24480407" cy="9265688"/>
          </a:xfrm>
          <a:custGeom>
            <a:avLst/>
            <a:gdLst/>
            <a:ahLst/>
            <a:cxnLst/>
            <a:rect l="l" t="t" r="r" b="b"/>
            <a:pathLst>
              <a:path w="24480407" h="9265688">
                <a:moveTo>
                  <a:pt x="0" y="9265688"/>
                </a:moveTo>
                <a:lnTo>
                  <a:pt x="24480407" y="9265688"/>
                </a:lnTo>
                <a:lnTo>
                  <a:pt x="24480407" y="0"/>
                </a:lnTo>
                <a:lnTo>
                  <a:pt x="0" y="0"/>
                </a:lnTo>
                <a:lnTo>
                  <a:pt x="0" y="9265688"/>
                </a:lnTo>
                <a:close/>
              </a:path>
            </a:pathLst>
          </a:custGeom>
          <a:blipFill>
            <a:blip r:embed="rId2"/>
            <a:stretch>
              <a:fillRect l="-32868" r="-2621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50286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Q3. Financials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1500" y="2095500"/>
            <a:ext cx="13155590" cy="1714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a. Is the company covering its costs?</a:t>
            </a:r>
          </a:p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b. Profitability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 the company making a profit?  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If not, why not? Do you think it will become profitable in the future?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500" y="4505325"/>
            <a:ext cx="11334750" cy="0"/>
          </a:xfrm>
          <a:prstGeom prst="line">
            <a:avLst/>
          </a:prstGeom>
          <a:ln w="38100" cap="flat">
            <a:solidFill>
              <a:srgbClr val="E2297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7" name="Freeform 7"/>
          <p:cNvSpPr/>
          <p:nvPr/>
        </p:nvSpPr>
        <p:spPr>
          <a:xfrm>
            <a:off x="14290824" y="1458770"/>
            <a:ext cx="3916890" cy="2798796"/>
          </a:xfrm>
          <a:custGeom>
            <a:avLst/>
            <a:gdLst/>
            <a:ahLst/>
            <a:cxnLst/>
            <a:rect l="l" t="t" r="r" b="b"/>
            <a:pathLst>
              <a:path w="3916890" h="2798796">
                <a:moveTo>
                  <a:pt x="0" y="0"/>
                </a:moveTo>
                <a:lnTo>
                  <a:pt x="3916890" y="0"/>
                </a:lnTo>
                <a:lnTo>
                  <a:pt x="3916890" y="2798796"/>
                </a:lnTo>
                <a:lnTo>
                  <a:pt x="0" y="279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443529" y="2202200"/>
            <a:ext cx="3272971" cy="92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don’t have to be a finance expert — just explain what you notice and what it might mean.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D2CF36-53BC-4F93-A5A8-18D1423F651A}"/>
              </a:ext>
            </a:extLst>
          </p:cNvPr>
          <p:cNvSpPr txBox="1"/>
          <p:nvPr/>
        </p:nvSpPr>
        <p:spPr>
          <a:xfrm>
            <a:off x="432124" y="4774167"/>
            <a:ext cx="172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5219075" y="-4798572"/>
            <a:ext cx="24480407" cy="9265688"/>
          </a:xfrm>
          <a:custGeom>
            <a:avLst/>
            <a:gdLst/>
            <a:ahLst/>
            <a:cxnLst/>
            <a:rect l="l" t="t" r="r" b="b"/>
            <a:pathLst>
              <a:path w="24480407" h="9265688">
                <a:moveTo>
                  <a:pt x="0" y="9265688"/>
                </a:moveTo>
                <a:lnTo>
                  <a:pt x="24480407" y="9265688"/>
                </a:lnTo>
                <a:lnTo>
                  <a:pt x="24480407" y="0"/>
                </a:lnTo>
                <a:lnTo>
                  <a:pt x="0" y="0"/>
                </a:lnTo>
                <a:lnTo>
                  <a:pt x="0" y="9265688"/>
                </a:lnTo>
                <a:close/>
              </a:path>
            </a:pathLst>
          </a:custGeom>
          <a:blipFill>
            <a:blip r:embed="rId3"/>
            <a:stretch>
              <a:fillRect l="-32868" r="-2621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50286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Q4. Share Price Story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1500" y="2095500"/>
            <a:ext cx="13155590" cy="84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Include a chart showing the company’s share price from 2021 to 2026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Make 3 points about what the chart tells you (e.g. major rises or drops, stability, patterns over time)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500" y="3743325"/>
            <a:ext cx="11334750" cy="0"/>
          </a:xfrm>
          <a:prstGeom prst="line">
            <a:avLst/>
          </a:prstGeom>
          <a:ln w="38100" cap="flat">
            <a:solidFill>
              <a:srgbClr val="E2297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7" name="Freeform 7"/>
          <p:cNvSpPr/>
          <p:nvPr/>
        </p:nvSpPr>
        <p:spPr>
          <a:xfrm>
            <a:off x="14290824" y="1458770"/>
            <a:ext cx="3916890" cy="2798796"/>
          </a:xfrm>
          <a:custGeom>
            <a:avLst/>
            <a:gdLst/>
            <a:ahLst/>
            <a:cxnLst/>
            <a:rect l="l" t="t" r="r" b="b"/>
            <a:pathLst>
              <a:path w="3916890" h="2798796">
                <a:moveTo>
                  <a:pt x="0" y="0"/>
                </a:moveTo>
                <a:lnTo>
                  <a:pt x="3916890" y="0"/>
                </a:lnTo>
                <a:lnTo>
                  <a:pt x="3916890" y="2798796"/>
                </a:lnTo>
                <a:lnTo>
                  <a:pt x="0" y="279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443529" y="2202200"/>
            <a:ext cx="3272971" cy="92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Think about what might explain those changes? How do they affect your investment view?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49D876-7E9C-4365-B0C5-EEA9C19BA7C9}"/>
              </a:ext>
            </a:extLst>
          </p:cNvPr>
          <p:cNvSpPr txBox="1"/>
          <p:nvPr/>
        </p:nvSpPr>
        <p:spPr>
          <a:xfrm>
            <a:off x="501812" y="4065463"/>
            <a:ext cx="172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5219075" y="-4798572"/>
            <a:ext cx="24480407" cy="9265688"/>
          </a:xfrm>
          <a:custGeom>
            <a:avLst/>
            <a:gdLst/>
            <a:ahLst/>
            <a:cxnLst/>
            <a:rect l="l" t="t" r="r" b="b"/>
            <a:pathLst>
              <a:path w="24480407" h="9265688">
                <a:moveTo>
                  <a:pt x="0" y="9265688"/>
                </a:moveTo>
                <a:lnTo>
                  <a:pt x="24480407" y="9265688"/>
                </a:lnTo>
                <a:lnTo>
                  <a:pt x="24480407" y="0"/>
                </a:lnTo>
                <a:lnTo>
                  <a:pt x="0" y="0"/>
                </a:lnTo>
                <a:lnTo>
                  <a:pt x="0" y="9265688"/>
                </a:lnTo>
                <a:close/>
              </a:path>
            </a:pathLst>
          </a:custGeom>
          <a:blipFill>
            <a:blip r:embed="rId2"/>
            <a:stretch>
              <a:fillRect l="-32868" r="-2621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544300" cy="5032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Q5. Sustainability &amp; ESG (Environmental, Social, Governance)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1500" y="2095500"/>
            <a:ext cx="13155590" cy="84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sustainability and ESG issues are relevant to this company?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Does the company seem to be taking real action, or just saying the right things?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500" y="3390900"/>
            <a:ext cx="11334750" cy="0"/>
          </a:xfrm>
          <a:prstGeom prst="line">
            <a:avLst/>
          </a:prstGeom>
          <a:ln w="38100" cap="flat">
            <a:solidFill>
              <a:srgbClr val="E2297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7" name="Freeform 7"/>
          <p:cNvSpPr/>
          <p:nvPr/>
        </p:nvSpPr>
        <p:spPr>
          <a:xfrm>
            <a:off x="14290824" y="1458770"/>
            <a:ext cx="3916890" cy="2798796"/>
          </a:xfrm>
          <a:custGeom>
            <a:avLst/>
            <a:gdLst/>
            <a:ahLst/>
            <a:cxnLst/>
            <a:rect l="l" t="t" r="r" b="b"/>
            <a:pathLst>
              <a:path w="3916890" h="2798796">
                <a:moveTo>
                  <a:pt x="0" y="0"/>
                </a:moveTo>
                <a:lnTo>
                  <a:pt x="3916890" y="0"/>
                </a:lnTo>
                <a:lnTo>
                  <a:pt x="3916890" y="2798796"/>
                </a:lnTo>
                <a:lnTo>
                  <a:pt x="0" y="279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443529" y="2202200"/>
            <a:ext cx="3272971" cy="92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Don’t just repeat what they say on their website — tell us what you think.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A42CEE-983F-4C14-AC16-8CEC11C21F94}"/>
              </a:ext>
            </a:extLst>
          </p:cNvPr>
          <p:cNvSpPr txBox="1"/>
          <p:nvPr/>
        </p:nvSpPr>
        <p:spPr>
          <a:xfrm>
            <a:off x="466336" y="3694572"/>
            <a:ext cx="172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5219075" y="-4798572"/>
            <a:ext cx="24480407" cy="9265688"/>
          </a:xfrm>
          <a:custGeom>
            <a:avLst/>
            <a:gdLst/>
            <a:ahLst/>
            <a:cxnLst/>
            <a:rect l="l" t="t" r="r" b="b"/>
            <a:pathLst>
              <a:path w="24480407" h="9265688">
                <a:moveTo>
                  <a:pt x="0" y="9265688"/>
                </a:moveTo>
                <a:lnTo>
                  <a:pt x="24480407" y="9265688"/>
                </a:lnTo>
                <a:lnTo>
                  <a:pt x="24480407" y="0"/>
                </a:lnTo>
                <a:lnTo>
                  <a:pt x="0" y="0"/>
                </a:lnTo>
                <a:lnTo>
                  <a:pt x="0" y="9265688"/>
                </a:lnTo>
                <a:close/>
              </a:path>
            </a:pathLst>
          </a:custGeom>
          <a:blipFill>
            <a:blip r:embed="rId2"/>
            <a:stretch>
              <a:fillRect l="-32868" r="-2621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33475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Q6. Looking to the Future: Will This Company Grow and Succeed?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spc="-75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71500" y="2095500"/>
            <a:ext cx="13155590" cy="215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you think this company will look like in 5 years?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are the company’s plans for growth (like new products, markets, or technologies)?</a:t>
            </a:r>
          </a:p>
          <a:p>
            <a:pPr marL="518160" lvl="1" indent="-259080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Are there big trends in the world that could help or hurt its future? These could be things like</a:t>
            </a:r>
          </a:p>
          <a:p>
            <a:pPr marL="259080" lvl="1"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like climate change, AI, changing consumer habits, or global politics.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 you think the company will be profitable and keep growing — and why?</a:t>
            </a:r>
          </a:p>
        </p:txBody>
      </p:sp>
      <p:sp>
        <p:nvSpPr>
          <p:cNvPr id="5" name="AutoShape 5"/>
          <p:cNvSpPr/>
          <p:nvPr/>
        </p:nvSpPr>
        <p:spPr>
          <a:xfrm>
            <a:off x="444176" y="5329503"/>
            <a:ext cx="11334750" cy="0"/>
          </a:xfrm>
          <a:prstGeom prst="line">
            <a:avLst/>
          </a:prstGeom>
          <a:ln w="38100" cap="flat">
            <a:solidFill>
              <a:srgbClr val="E2297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7" name="Freeform 7"/>
          <p:cNvSpPr/>
          <p:nvPr/>
        </p:nvSpPr>
        <p:spPr>
          <a:xfrm>
            <a:off x="13883544" y="1696895"/>
            <a:ext cx="4404456" cy="3147184"/>
          </a:xfrm>
          <a:custGeom>
            <a:avLst/>
            <a:gdLst/>
            <a:ahLst/>
            <a:cxnLst/>
            <a:rect l="l" t="t" r="r" b="b"/>
            <a:pathLst>
              <a:path w="4404456" h="3147184">
                <a:moveTo>
                  <a:pt x="0" y="0"/>
                </a:moveTo>
                <a:lnTo>
                  <a:pt x="4404456" y="0"/>
                </a:lnTo>
                <a:lnTo>
                  <a:pt x="4404456" y="3147184"/>
                </a:lnTo>
                <a:lnTo>
                  <a:pt x="0" y="31471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4443529" y="2105025"/>
            <a:ext cx="3272971" cy="155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Think about whether the company is doing the right things now to succeed in the long run. What could drive its future success or create risks?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9380A9-5852-4470-80F2-1987FA835F05}"/>
              </a:ext>
            </a:extLst>
          </p:cNvPr>
          <p:cNvSpPr txBox="1"/>
          <p:nvPr/>
        </p:nvSpPr>
        <p:spPr>
          <a:xfrm>
            <a:off x="304800" y="5503095"/>
            <a:ext cx="172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5219075" y="-4798572"/>
            <a:ext cx="24480407" cy="9265688"/>
          </a:xfrm>
          <a:custGeom>
            <a:avLst/>
            <a:gdLst/>
            <a:ahLst/>
            <a:cxnLst/>
            <a:rect l="l" t="t" r="r" b="b"/>
            <a:pathLst>
              <a:path w="24480407" h="9265688">
                <a:moveTo>
                  <a:pt x="0" y="9265688"/>
                </a:moveTo>
                <a:lnTo>
                  <a:pt x="24480407" y="9265688"/>
                </a:lnTo>
                <a:lnTo>
                  <a:pt x="24480407" y="0"/>
                </a:lnTo>
                <a:lnTo>
                  <a:pt x="0" y="0"/>
                </a:lnTo>
                <a:lnTo>
                  <a:pt x="0" y="9265688"/>
                </a:lnTo>
                <a:close/>
              </a:path>
            </a:pathLst>
          </a:custGeom>
          <a:blipFill>
            <a:blip r:embed="rId2"/>
            <a:stretch>
              <a:fillRect l="-32868" r="-2621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33475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Q7. Other important thoughts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1500" y="2095500"/>
            <a:ext cx="13155590" cy="207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 there anything else you want to tell us that helps your investment case?</a:t>
            </a:r>
          </a:p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could include things like: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Would you be proud to work for this company?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Would you invest your own money in it?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 there something surprising, exciting, or worrying that stood out to you?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500" y="4600575"/>
            <a:ext cx="11334750" cy="0"/>
          </a:xfrm>
          <a:prstGeom prst="line">
            <a:avLst/>
          </a:prstGeom>
          <a:ln w="38100" cap="flat">
            <a:solidFill>
              <a:srgbClr val="E2297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3C11E6-8982-4034-B710-107557818068}"/>
              </a:ext>
            </a:extLst>
          </p:cNvPr>
          <p:cNvSpPr txBox="1"/>
          <p:nvPr/>
        </p:nvSpPr>
        <p:spPr>
          <a:xfrm>
            <a:off x="432124" y="4774167"/>
            <a:ext cx="172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5219075" y="-4798572"/>
            <a:ext cx="24480407" cy="9265688"/>
          </a:xfrm>
          <a:custGeom>
            <a:avLst/>
            <a:gdLst/>
            <a:ahLst/>
            <a:cxnLst/>
            <a:rect l="l" t="t" r="r" b="b"/>
            <a:pathLst>
              <a:path w="24480407" h="9265688">
                <a:moveTo>
                  <a:pt x="0" y="9265688"/>
                </a:moveTo>
                <a:lnTo>
                  <a:pt x="24480407" y="9265688"/>
                </a:lnTo>
                <a:lnTo>
                  <a:pt x="24480407" y="0"/>
                </a:lnTo>
                <a:lnTo>
                  <a:pt x="0" y="0"/>
                </a:lnTo>
                <a:lnTo>
                  <a:pt x="0" y="9265688"/>
                </a:lnTo>
                <a:close/>
              </a:path>
            </a:pathLst>
          </a:custGeom>
          <a:blipFill>
            <a:blip r:embed="rId2"/>
            <a:stretch>
              <a:fillRect l="-32868" r="-2621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33475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Q8. Investment Recommendation and Reasons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spc="-75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71500" y="2577540"/>
            <a:ext cx="11334750" cy="2133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a.      Would you recommend investing in this company?</a:t>
            </a:r>
          </a:p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b.      Investment case </a:t>
            </a:r>
            <a:r>
              <a:rPr lang="en-US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(500 words max – please provide word count!)</a:t>
            </a:r>
          </a:p>
          <a:p>
            <a:pPr algn="l">
              <a:lnSpc>
                <a:spcPts val="2520"/>
              </a:lnSpc>
            </a:pPr>
            <a:r>
              <a:rPr lang="en-US" sz="1800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Tell us: </a:t>
            </a:r>
            <a:r>
              <a:rPr lang="en-US" sz="1800" b="1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Would you invest or not? </a:t>
            </a:r>
            <a:r>
              <a:rPr lang="en-US" sz="1800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Why do you think this company</a:t>
            </a:r>
            <a:r>
              <a:rPr lang="en-US" sz="1800" b="1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</a:t>
            </a:r>
            <a:r>
              <a:rPr lang="en-US" sz="1800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or </a:t>
            </a:r>
            <a:r>
              <a:rPr lang="en-US" sz="1800" b="1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isn’t</a:t>
            </a:r>
            <a:r>
              <a:rPr lang="en-US" sz="1800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a good long-term investment for the next 5+ years? </a:t>
            </a:r>
          </a:p>
          <a:p>
            <a:pPr algn="l">
              <a:lnSpc>
                <a:spcPts val="2520"/>
              </a:lnSpc>
            </a:pPr>
            <a:r>
              <a:rPr lang="en-US" sz="1800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Pull together the key reasons from your research and analysis and explain in your own words why we should invest or why not. 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500" y="5057776"/>
            <a:ext cx="11334750" cy="0"/>
          </a:xfrm>
          <a:prstGeom prst="line">
            <a:avLst/>
          </a:prstGeom>
          <a:ln w="38100" cap="flat">
            <a:solidFill>
              <a:srgbClr val="E2297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515350" y="2277733"/>
            <a:ext cx="3390900" cy="1033954"/>
            <a:chOff x="0" y="0"/>
            <a:chExt cx="4521200" cy="1378606"/>
          </a:xfrm>
        </p:grpSpPr>
        <p:sp>
          <p:nvSpPr>
            <p:cNvPr id="9" name="Freeform 9"/>
            <p:cNvSpPr/>
            <p:nvPr/>
          </p:nvSpPr>
          <p:spPr>
            <a:xfrm rot="-10800000">
              <a:off x="1163115" y="542508"/>
              <a:ext cx="643485" cy="293590"/>
            </a:xfrm>
            <a:custGeom>
              <a:avLst/>
              <a:gdLst/>
              <a:ahLst/>
              <a:cxnLst/>
              <a:rect l="l" t="t" r="r" b="b"/>
              <a:pathLst>
                <a:path w="643485" h="293590">
                  <a:moveTo>
                    <a:pt x="0" y="0"/>
                  </a:moveTo>
                  <a:lnTo>
                    <a:pt x="643485" y="0"/>
                  </a:lnTo>
                  <a:lnTo>
                    <a:pt x="643485" y="293590"/>
                  </a:lnTo>
                  <a:lnTo>
                    <a:pt x="0" y="2935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0"/>
            <p:cNvSpPr/>
            <p:nvPr/>
          </p:nvSpPr>
          <p:spPr>
            <a:xfrm rot="-117484">
              <a:off x="2753082" y="542508"/>
              <a:ext cx="643485" cy="293590"/>
            </a:xfrm>
            <a:custGeom>
              <a:avLst/>
              <a:gdLst/>
              <a:ahLst/>
              <a:cxnLst/>
              <a:rect l="l" t="t" r="r" b="b"/>
              <a:pathLst>
                <a:path w="643485" h="293590">
                  <a:moveTo>
                    <a:pt x="0" y="0"/>
                  </a:moveTo>
                  <a:lnTo>
                    <a:pt x="643484" y="0"/>
                  </a:lnTo>
                  <a:lnTo>
                    <a:pt x="643484" y="293590"/>
                  </a:lnTo>
                  <a:lnTo>
                    <a:pt x="0" y="2935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588593" y="0"/>
              <a:ext cx="1378606" cy="1378606"/>
            </a:xfrm>
            <a:custGeom>
              <a:avLst/>
              <a:gdLst/>
              <a:ahLst/>
              <a:cxnLst/>
              <a:rect l="l" t="t" r="r" b="b"/>
              <a:pathLst>
                <a:path w="1378606" h="1378606">
                  <a:moveTo>
                    <a:pt x="0" y="0"/>
                  </a:moveTo>
                  <a:lnTo>
                    <a:pt x="1378606" y="0"/>
                  </a:lnTo>
                  <a:lnTo>
                    <a:pt x="1378606" y="1378606"/>
                  </a:lnTo>
                  <a:lnTo>
                    <a:pt x="0" y="13786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3521078" y="245246"/>
              <a:ext cx="1000122" cy="1000122"/>
            </a:xfrm>
            <a:custGeom>
              <a:avLst/>
              <a:gdLst/>
              <a:ahLst/>
              <a:cxnLst/>
              <a:rect l="l" t="t" r="r" b="b"/>
              <a:pathLst>
                <a:path w="1000122" h="1000122">
                  <a:moveTo>
                    <a:pt x="0" y="0"/>
                  </a:moveTo>
                  <a:lnTo>
                    <a:pt x="1000122" y="0"/>
                  </a:lnTo>
                  <a:lnTo>
                    <a:pt x="1000122" y="1000122"/>
                  </a:lnTo>
                  <a:lnTo>
                    <a:pt x="0" y="1000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3"/>
            <p:cNvSpPr/>
            <p:nvPr/>
          </p:nvSpPr>
          <p:spPr>
            <a:xfrm rot="-10800000">
              <a:off x="0" y="245246"/>
              <a:ext cx="1000122" cy="1000122"/>
            </a:xfrm>
            <a:custGeom>
              <a:avLst/>
              <a:gdLst/>
              <a:ahLst/>
              <a:cxnLst/>
              <a:rect l="l" t="t" r="r" b="b"/>
              <a:pathLst>
                <a:path w="1000122" h="1000122">
                  <a:moveTo>
                    <a:pt x="0" y="0"/>
                  </a:moveTo>
                  <a:lnTo>
                    <a:pt x="1000122" y="0"/>
                  </a:lnTo>
                  <a:lnTo>
                    <a:pt x="1000122" y="1000122"/>
                  </a:lnTo>
                  <a:lnTo>
                    <a:pt x="0" y="1000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4290824" y="1458770"/>
            <a:ext cx="3916890" cy="2798796"/>
          </a:xfrm>
          <a:custGeom>
            <a:avLst/>
            <a:gdLst/>
            <a:ahLst/>
            <a:cxnLst/>
            <a:rect l="l" t="t" r="r" b="b"/>
            <a:pathLst>
              <a:path w="3916890" h="2798796">
                <a:moveTo>
                  <a:pt x="0" y="0"/>
                </a:moveTo>
                <a:lnTo>
                  <a:pt x="3916890" y="0"/>
                </a:lnTo>
                <a:lnTo>
                  <a:pt x="3916890" y="2798796"/>
                </a:lnTo>
                <a:lnTo>
                  <a:pt x="0" y="279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14756606" y="1981275"/>
            <a:ext cx="2959894" cy="124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Focus on what you believe and why. You’re trying to persuade a smart investor to agree with you!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1161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8" name="Freeform 18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TextBox 19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B6F4A9-7E5E-484B-BD92-01438C9B015B}"/>
              </a:ext>
            </a:extLst>
          </p:cNvPr>
          <p:cNvSpPr txBox="1"/>
          <p:nvPr/>
        </p:nvSpPr>
        <p:spPr>
          <a:xfrm>
            <a:off x="432124" y="5231368"/>
            <a:ext cx="172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1121B4F5E7A04E8A483171B008F145" ma:contentTypeVersion="16" ma:contentTypeDescription="Create a new document." ma:contentTypeScope="" ma:versionID="bcc536b946a14615da855586a2374fa7">
  <xsd:schema xmlns:xsd="http://www.w3.org/2001/XMLSchema" xmlns:xs="http://www.w3.org/2001/XMLSchema" xmlns:p="http://schemas.microsoft.com/office/2006/metadata/properties" xmlns:ns2="ce2cd6df-6d7b-4c22-8182-0647a5eb400c" xmlns:ns3="3c633872-1234-4aa0-9831-27ca0fec24be" targetNamespace="http://schemas.microsoft.com/office/2006/metadata/properties" ma:root="true" ma:fieldsID="daa9e13e9b341081353e6a262391d0eb" ns2:_="" ns3:_="">
    <xsd:import namespace="ce2cd6df-6d7b-4c22-8182-0647a5eb400c"/>
    <xsd:import namespace="3c633872-1234-4aa0-9831-27ca0fec24be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2cd6df-6d7b-4c22-8182-0647a5eb400c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8bf6b0e4-eb1a-4aa5-8bb2-9c6c5a7877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33872-1234-4aa0-9831-27ca0fec24b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5ebb0e90-11cb-42bd-b31f-073622edf3a7}" ma:internalName="TaxCatchAll" ma:showField="CatchAllData" ma:web="3c633872-1234-4aa0-9831-27ca0fec24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c633872-1234-4aa0-9831-27ca0fec24be" xsi:nil="true"/>
    <lcf76f155ced4ddcb4097134ff3c332f xmlns="ce2cd6df-6d7b-4c22-8182-0647a5eb400c">
      <Terms xmlns="http://schemas.microsoft.com/office/infopath/2007/PartnerControls"/>
    </lcf76f155ced4ddcb4097134ff3c332f>
    <MigrationWizId xmlns="ce2cd6df-6d7b-4c22-8182-0647a5eb400c">d7f3d947-4f33-482d-b52c-863d1d4febd9</MigrationWizId>
    <MigrationWizIdVersion xmlns="ce2cd6df-6d7b-4c22-8182-0647a5eb400c" xsi:nil="true"/>
    <MigrationWizIdPermissions xmlns="ce2cd6df-6d7b-4c22-8182-0647a5eb400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CC8DF1-3D7B-418A-A639-46377017DB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2cd6df-6d7b-4c22-8182-0647a5eb400c"/>
    <ds:schemaRef ds:uri="3c633872-1234-4aa0-9831-27ca0fec24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1429ED-87F4-4B81-AA01-DCCCFB2EEBB9}">
  <ds:schemaRefs>
    <ds:schemaRef ds:uri="http://schemas.microsoft.com/office/2006/metadata/properties"/>
    <ds:schemaRef ds:uri="http://schemas.microsoft.com/office/infopath/2007/PartnerControls"/>
    <ds:schemaRef ds:uri="3c633872-1234-4aa0-9831-27ca0fec24be"/>
    <ds:schemaRef ds:uri="ce2cd6df-6d7b-4c22-8182-0647a5eb400c"/>
  </ds:schemaRefs>
</ds:datastoreItem>
</file>

<file path=customXml/itemProps3.xml><?xml version="1.0" encoding="utf-8"?>
<ds:datastoreItem xmlns:ds="http://schemas.openxmlformats.org/officeDocument/2006/customXml" ds:itemID="{B318CFAA-7C87-4B49-BB4F-22E0B87E16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918</Words>
  <Application>Microsoft Office PowerPoint</Application>
  <PresentationFormat>Custom</PresentationFormat>
  <Paragraphs>142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Open Sans Bold</vt:lpstr>
      <vt:lpstr>Open Sans Light</vt:lpstr>
      <vt:lpstr>Open Sans</vt:lpstr>
      <vt:lpstr>Arial</vt:lpstr>
      <vt:lpstr>Aptos</vt:lpstr>
      <vt:lpstr>Calibri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Junior company analysis</dc:title>
  <dc:creator>Ann Harrison</dc:creator>
  <cp:lastModifiedBy>Jemma McLean</cp:lastModifiedBy>
  <cp:revision>8</cp:revision>
  <dcterms:created xsi:type="dcterms:W3CDTF">2006-08-16T00:00:00Z</dcterms:created>
  <dcterms:modified xsi:type="dcterms:W3CDTF">2026-08-26T11:18:02Z</dcterms:modified>
  <dc:identifier>DAGu0o6yYZs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0x0101008D1121B4F5E7A04E8A483171B008F145</vt:lpwstr>
  </property>
  <property fmtid="{D5CDD505-2E9C-101B-9397-08002B2CF9AE}" pid="3" name="Order">
    <vt:r8>1600</vt:r8>
  </property>
  <property fmtid="{D5CDD505-2E9C-101B-9397-08002B2CF9AE}" pid="4" name="MediaServiceImageTags">
    <vt:lpwstr/>
  </property>
</Properties>
</file>