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8288000" cy="10287000"/>
  <p:notesSz cx="6858000" cy="9144000"/>
  <p:embeddedFontLst>
    <p:embeddedFont>
      <p:font typeface="Open Sans" panose="020B0806030504020204" pitchFamily="34" charset="0"/>
      <p:regular r:id="rId16"/>
      <p:bold r:id="rId17"/>
      <p:italic r:id="rId18"/>
      <p:boldItalic r:id="rId19"/>
    </p:embeddedFont>
    <p:embeddedFont>
      <p:font typeface="Open Sans Bold" panose="020B0806030504020204" pitchFamily="34" charset="0"/>
      <p:regular r:id="rId20"/>
      <p:bold r:id="rId21"/>
    </p:embeddedFont>
    <p:embeddedFont>
      <p:font typeface="Open Sans Light" panose="020B0306030504020204" pitchFamily="34" charset="0"/>
      <p:regular r:id="rId22"/>
      <p:italic r:id="rId23"/>
    </p:embeddedFont>
    <p:embeddedFont>
      <p:font typeface="Segoe UI" panose="020B0502040204020203" pitchFamily="3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157A8B-3861-4659-896E-4DBAC7780FF7}" v="17" dt="2026-08-26T11:17:44.4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3" autoAdjust="0"/>
    <p:restoredTop sz="93725" autoAdjust="0"/>
  </p:normalViewPr>
  <p:slideViewPr>
    <p:cSldViewPr>
      <p:cViewPr varScale="1">
        <p:scale>
          <a:sx n="68" d="100"/>
          <a:sy n="68" d="100"/>
        </p:scale>
        <p:origin x="91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9.fntdata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8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mma McLean" userId="0481d88a-a849-4f26-8419-81e45b5b11df" providerId="ADAL" clId="{F24C9945-BCAA-4947-8980-292FEF3D3FC7}"/>
    <pc:docChg chg="undo custSel modSld">
      <pc:chgData name="Jemma McLean" userId="0481d88a-a849-4f26-8419-81e45b5b11df" providerId="ADAL" clId="{F24C9945-BCAA-4947-8980-292FEF3D3FC7}" dt="2026-08-26T11:17:45.694" v="187" actId="20577"/>
      <pc:docMkLst>
        <pc:docMk/>
      </pc:docMkLst>
      <pc:sldChg chg="addSp delSp modSp mod">
        <pc:chgData name="Jemma McLean" userId="0481d88a-a849-4f26-8419-81e45b5b11df" providerId="ADAL" clId="{F24C9945-BCAA-4947-8980-292FEF3D3FC7}" dt="2026-08-24T14:47:36.529" v="185" actId="767"/>
        <pc:sldMkLst>
          <pc:docMk/>
          <pc:sldMk cId="0" sldId="256"/>
        </pc:sldMkLst>
        <pc:spChg chg="mod">
          <ac:chgData name="Jemma McLean" userId="0481d88a-a849-4f26-8419-81e45b5b11df" providerId="ADAL" clId="{F24C9945-BCAA-4947-8980-292FEF3D3FC7}" dt="2026-08-18T13:32:05.337" v="7" actId="20577"/>
          <ac:spMkLst>
            <pc:docMk/>
            <pc:sldMk cId="0" sldId="256"/>
            <ac:spMk id="8" creationId="{00000000-0000-0000-0000-000000000000}"/>
          </ac:spMkLst>
        </pc:spChg>
        <pc:spChg chg="mod">
          <ac:chgData name="Jemma McLean" userId="0481d88a-a849-4f26-8419-81e45b5b11df" providerId="ADAL" clId="{F24C9945-BCAA-4947-8980-292FEF3D3FC7}" dt="2026-08-24T12:19:31.593" v="43" actId="1076"/>
          <ac:spMkLst>
            <pc:docMk/>
            <pc:sldMk cId="0" sldId="256"/>
            <ac:spMk id="14" creationId="{C736B8B9-D132-47EC-BDE6-BBFD5F96FD03}"/>
          </ac:spMkLst>
        </pc:spChg>
        <pc:spChg chg="mod">
          <ac:chgData name="Jemma McLean" userId="0481d88a-a849-4f26-8419-81e45b5b11df" providerId="ADAL" clId="{F24C9945-BCAA-4947-8980-292FEF3D3FC7}" dt="2026-08-24T12:19:34.163" v="44" actId="1076"/>
          <ac:spMkLst>
            <pc:docMk/>
            <pc:sldMk cId="0" sldId="256"/>
            <ac:spMk id="15" creationId="{2D9CD1F3-0DC5-4D5E-B5D5-0026F423D995}"/>
          </ac:spMkLst>
        </pc:spChg>
        <pc:spChg chg="mod">
          <ac:chgData name="Jemma McLean" userId="0481d88a-a849-4f26-8419-81e45b5b11df" providerId="ADAL" clId="{F24C9945-BCAA-4947-8980-292FEF3D3FC7}" dt="2026-08-24T12:19:45.923" v="47" actId="1076"/>
          <ac:spMkLst>
            <pc:docMk/>
            <pc:sldMk cId="0" sldId="256"/>
            <ac:spMk id="16" creationId="{09CF6267-F888-4C1C-8551-2B0229A851E5}"/>
          </ac:spMkLst>
        </pc:spChg>
        <pc:spChg chg="mod">
          <ac:chgData name="Jemma McLean" userId="0481d88a-a849-4f26-8419-81e45b5b11df" providerId="ADAL" clId="{F24C9945-BCAA-4947-8980-292FEF3D3FC7}" dt="2026-08-24T12:19:41.564" v="46" actId="1076"/>
          <ac:spMkLst>
            <pc:docMk/>
            <pc:sldMk cId="0" sldId="256"/>
            <ac:spMk id="17" creationId="{96A9A5C0-C57C-40F4-9D85-49B111607C32}"/>
          </ac:spMkLst>
        </pc:spChg>
        <pc:spChg chg="mod">
          <ac:chgData name="Jemma McLean" userId="0481d88a-a849-4f26-8419-81e45b5b11df" providerId="ADAL" clId="{F24C9945-BCAA-4947-8980-292FEF3D3FC7}" dt="2026-08-24T12:19:48.916" v="48" actId="1076"/>
          <ac:spMkLst>
            <pc:docMk/>
            <pc:sldMk cId="0" sldId="256"/>
            <ac:spMk id="18" creationId="{84D8B022-B1C9-4FEE-A6C7-7ACDC268E55F}"/>
          </ac:spMkLst>
        </pc:spChg>
        <pc:spChg chg="add mod">
          <ac:chgData name="Jemma McLean" userId="0481d88a-a849-4f26-8419-81e45b5b11df" providerId="ADAL" clId="{F24C9945-BCAA-4947-8980-292FEF3D3FC7}" dt="2026-08-24T14:47:36.529" v="185" actId="767"/>
          <ac:spMkLst>
            <pc:docMk/>
            <pc:sldMk cId="0" sldId="256"/>
            <ac:spMk id="19" creationId="{46453A1F-E208-E2D9-8C16-08BE363823F7}"/>
          </ac:spMkLst>
        </pc:spChg>
        <pc:spChg chg="add mod">
          <ac:chgData name="Jemma McLean" userId="0481d88a-a849-4f26-8419-81e45b5b11df" providerId="ADAL" clId="{F24C9945-BCAA-4947-8980-292FEF3D3FC7}" dt="2026-08-24T14:47:36.093" v="184" actId="113"/>
          <ac:spMkLst>
            <pc:docMk/>
            <pc:sldMk cId="0" sldId="256"/>
            <ac:spMk id="20" creationId="{4DEF5F46-F7C1-329D-DDBF-D582ADC965DE}"/>
          </ac:spMkLst>
        </pc:spChg>
      </pc:sldChg>
      <pc:sldChg chg="addSp delSp modSp mod">
        <pc:chgData name="Jemma McLean" userId="0481d88a-a849-4f26-8419-81e45b5b11df" providerId="ADAL" clId="{F24C9945-BCAA-4947-8980-292FEF3D3FC7}" dt="2026-08-24T14:42:52.512" v="74"/>
        <pc:sldMkLst>
          <pc:docMk/>
          <pc:sldMk cId="0" sldId="257"/>
        </pc:sldMkLst>
        <pc:spChg chg="mod">
          <ac:chgData name="Jemma McLean" userId="0481d88a-a849-4f26-8419-81e45b5b11df" providerId="ADAL" clId="{F24C9945-BCAA-4947-8980-292FEF3D3FC7}" dt="2026-08-24T14:42:50.900" v="71" actId="207"/>
          <ac:spMkLst>
            <pc:docMk/>
            <pc:sldMk cId="0" sldId="257"/>
            <ac:spMk id="11" creationId="{AF36E52A-19A9-4649-8F4E-5E0A9F592B91}"/>
          </ac:spMkLst>
        </pc:spChg>
      </pc:sldChg>
      <pc:sldChg chg="modSp mod">
        <pc:chgData name="Jemma McLean" userId="0481d88a-a849-4f26-8419-81e45b5b11df" providerId="ADAL" clId="{F24C9945-BCAA-4947-8980-292FEF3D3FC7}" dt="2026-08-24T14:44:10.126" v="106"/>
        <pc:sldMkLst>
          <pc:docMk/>
          <pc:sldMk cId="0" sldId="259"/>
        </pc:sldMkLst>
        <pc:spChg chg="mod">
          <ac:chgData name="Jemma McLean" userId="0481d88a-a849-4f26-8419-81e45b5b11df" providerId="ADAL" clId="{F24C9945-BCAA-4947-8980-292FEF3D3FC7}" dt="2026-08-24T12:20:01.832" v="58" actId="1076"/>
          <ac:spMkLst>
            <pc:docMk/>
            <pc:sldMk cId="0" sldId="259"/>
            <ac:spMk id="5" creationId="{00000000-0000-0000-0000-000000000000}"/>
          </ac:spMkLst>
        </pc:spChg>
        <pc:spChg chg="mod">
          <ac:chgData name="Jemma McLean" userId="0481d88a-a849-4f26-8419-81e45b5b11df" providerId="ADAL" clId="{F24C9945-BCAA-4947-8980-292FEF3D3FC7}" dt="2026-08-24T14:44:10.126" v="106"/>
          <ac:spMkLst>
            <pc:docMk/>
            <pc:sldMk cId="0" sldId="259"/>
            <ac:spMk id="11" creationId="{B302EB9B-86CB-454C-B156-EE83DA6AC041}"/>
          </ac:spMkLst>
        </pc:spChg>
      </pc:sldChg>
      <pc:sldChg chg="modSp mod">
        <pc:chgData name="Jemma McLean" userId="0481d88a-a849-4f26-8419-81e45b5b11df" providerId="ADAL" clId="{F24C9945-BCAA-4947-8980-292FEF3D3FC7}" dt="2026-08-24T14:44:12.916" v="107"/>
        <pc:sldMkLst>
          <pc:docMk/>
          <pc:sldMk cId="0" sldId="260"/>
        </pc:sldMkLst>
        <pc:spChg chg="mod">
          <ac:chgData name="Jemma McLean" userId="0481d88a-a849-4f26-8419-81e45b5b11df" providerId="ADAL" clId="{F24C9945-BCAA-4947-8980-292FEF3D3FC7}" dt="2026-08-18T13:32:30.674" v="15" actId="20577"/>
          <ac:spMkLst>
            <pc:docMk/>
            <pc:sldMk cId="0" sldId="260"/>
            <ac:spMk id="4" creationId="{00000000-0000-0000-0000-000000000000}"/>
          </ac:spMkLst>
        </pc:spChg>
        <pc:spChg chg="mod">
          <ac:chgData name="Jemma McLean" userId="0481d88a-a849-4f26-8419-81e45b5b11df" providerId="ADAL" clId="{F24C9945-BCAA-4947-8980-292FEF3D3FC7}" dt="2026-08-24T14:44:12.916" v="107"/>
          <ac:spMkLst>
            <pc:docMk/>
            <pc:sldMk cId="0" sldId="260"/>
            <ac:spMk id="11" creationId="{845F8C92-0F77-4F35-A24D-1A659B760927}"/>
          </ac:spMkLst>
        </pc:spChg>
      </pc:sldChg>
      <pc:sldChg chg="modSp">
        <pc:chgData name="Jemma McLean" userId="0481d88a-a849-4f26-8419-81e45b5b11df" providerId="ADAL" clId="{F24C9945-BCAA-4947-8980-292FEF3D3FC7}" dt="2026-08-24T14:44:15.199" v="108"/>
        <pc:sldMkLst>
          <pc:docMk/>
          <pc:sldMk cId="0" sldId="261"/>
        </pc:sldMkLst>
        <pc:spChg chg="mod">
          <ac:chgData name="Jemma McLean" userId="0481d88a-a849-4f26-8419-81e45b5b11df" providerId="ADAL" clId="{F24C9945-BCAA-4947-8980-292FEF3D3FC7}" dt="2026-08-24T14:44:15.199" v="108"/>
          <ac:spMkLst>
            <pc:docMk/>
            <pc:sldMk cId="0" sldId="261"/>
            <ac:spMk id="11" creationId="{717092E8-6ED4-49B4-9062-8BCD63D5B780}"/>
          </ac:spMkLst>
        </pc:spChg>
      </pc:sldChg>
      <pc:sldChg chg="modSp mod">
        <pc:chgData name="Jemma McLean" userId="0481d88a-a849-4f26-8419-81e45b5b11df" providerId="ADAL" clId="{F24C9945-BCAA-4947-8980-292FEF3D3FC7}" dt="2026-08-24T14:44:17.418" v="109"/>
        <pc:sldMkLst>
          <pc:docMk/>
          <pc:sldMk cId="0" sldId="262"/>
        </pc:sldMkLst>
        <pc:spChg chg="mod">
          <ac:chgData name="Jemma McLean" userId="0481d88a-a849-4f26-8419-81e45b5b11df" providerId="ADAL" clId="{F24C9945-BCAA-4947-8980-292FEF3D3FC7}" dt="2026-08-24T12:20:12.331" v="59" actId="1076"/>
          <ac:spMkLst>
            <pc:docMk/>
            <pc:sldMk cId="0" sldId="262"/>
            <ac:spMk id="5" creationId="{00000000-0000-0000-0000-000000000000}"/>
          </ac:spMkLst>
        </pc:spChg>
        <pc:spChg chg="mod">
          <ac:chgData name="Jemma McLean" userId="0481d88a-a849-4f26-8419-81e45b5b11df" providerId="ADAL" clId="{F24C9945-BCAA-4947-8980-292FEF3D3FC7}" dt="2026-08-24T14:44:17.418" v="109"/>
          <ac:spMkLst>
            <pc:docMk/>
            <pc:sldMk cId="0" sldId="262"/>
            <ac:spMk id="12" creationId="{B79EECBE-1C48-4096-B54B-E1ABA5D79B75}"/>
          </ac:spMkLst>
        </pc:spChg>
      </pc:sldChg>
      <pc:sldChg chg="modSp">
        <pc:chgData name="Jemma McLean" userId="0481d88a-a849-4f26-8419-81e45b5b11df" providerId="ADAL" clId="{F24C9945-BCAA-4947-8980-292FEF3D3FC7}" dt="2026-08-24T14:44:20.731" v="110"/>
        <pc:sldMkLst>
          <pc:docMk/>
          <pc:sldMk cId="0" sldId="263"/>
        </pc:sldMkLst>
        <pc:spChg chg="mod">
          <ac:chgData name="Jemma McLean" userId="0481d88a-a849-4f26-8419-81e45b5b11df" providerId="ADAL" clId="{F24C9945-BCAA-4947-8980-292FEF3D3FC7}" dt="2026-08-24T14:44:20.731" v="110"/>
          <ac:spMkLst>
            <pc:docMk/>
            <pc:sldMk cId="0" sldId="263"/>
            <ac:spMk id="8" creationId="{EF1B45F4-440C-437F-9639-E69B55B20A1A}"/>
          </ac:spMkLst>
        </pc:spChg>
      </pc:sldChg>
      <pc:sldChg chg="modSp">
        <pc:chgData name="Jemma McLean" userId="0481d88a-a849-4f26-8419-81e45b5b11df" providerId="ADAL" clId="{F24C9945-BCAA-4947-8980-292FEF3D3FC7}" dt="2026-08-24T14:45:07.068" v="111"/>
        <pc:sldMkLst>
          <pc:docMk/>
          <pc:sldMk cId="0" sldId="264"/>
        </pc:sldMkLst>
        <pc:spChg chg="mod">
          <ac:chgData name="Jemma McLean" userId="0481d88a-a849-4f26-8419-81e45b5b11df" providerId="ADAL" clId="{F24C9945-BCAA-4947-8980-292FEF3D3FC7}" dt="2026-08-24T14:45:07.068" v="111"/>
          <ac:spMkLst>
            <pc:docMk/>
            <pc:sldMk cId="0" sldId="264"/>
            <ac:spMk id="20" creationId="{596A3CEF-1A54-4DBB-ABDF-1A9C5FDBCA68}"/>
          </ac:spMkLst>
        </pc:spChg>
      </pc:sldChg>
      <pc:sldChg chg="modSp mod">
        <pc:chgData name="Jemma McLean" userId="0481d88a-a849-4f26-8419-81e45b5b11df" providerId="ADAL" clId="{F24C9945-BCAA-4947-8980-292FEF3D3FC7}" dt="2026-08-26T11:17:45.694" v="187" actId="20577"/>
        <pc:sldMkLst>
          <pc:docMk/>
          <pc:sldMk cId="0" sldId="266"/>
        </pc:sldMkLst>
        <pc:spChg chg="mod">
          <ac:chgData name="Jemma McLean" userId="0481d88a-a849-4f26-8419-81e45b5b11df" providerId="ADAL" clId="{F24C9945-BCAA-4947-8980-292FEF3D3FC7}" dt="2026-08-26T11:17:45.694" v="187" actId="20577"/>
          <ac:spMkLst>
            <pc:docMk/>
            <pc:sldMk cId="0" sldId="266"/>
            <ac:spMk id="6" creationId="{46E7BF2C-D3D5-416A-8AFA-E475402A8E1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8.svg"/><Relationship Id="rId9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52A6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571500" y="5305425"/>
            <a:ext cx="8429625" cy="0"/>
          </a:xfrm>
          <a:prstGeom prst="line">
            <a:avLst/>
          </a:prstGeom>
          <a:ln w="38100" cap="flat">
            <a:solidFill>
              <a:srgbClr val="FAFAF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571500" y="571500"/>
            <a:ext cx="2619375" cy="2082856"/>
          </a:xfrm>
          <a:custGeom>
            <a:avLst/>
            <a:gdLst/>
            <a:ahLst/>
            <a:cxnLst/>
            <a:rect l="l" t="t" r="r" b="b"/>
            <a:pathLst>
              <a:path w="2619375" h="2082856">
                <a:moveTo>
                  <a:pt x="0" y="0"/>
                </a:moveTo>
                <a:lnTo>
                  <a:pt x="2619375" y="0"/>
                </a:lnTo>
                <a:lnTo>
                  <a:pt x="2619375" y="2082856"/>
                </a:lnTo>
                <a:lnTo>
                  <a:pt x="0" y="2082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10946312" y="0"/>
            <a:ext cx="7341688" cy="10287000"/>
          </a:xfrm>
          <a:custGeom>
            <a:avLst/>
            <a:gdLst/>
            <a:ahLst/>
            <a:cxnLst/>
            <a:rect l="l" t="t" r="r" b="b"/>
            <a:pathLst>
              <a:path w="7341688" h="10287000">
                <a:moveTo>
                  <a:pt x="0" y="0"/>
                </a:moveTo>
                <a:lnTo>
                  <a:pt x="7341688" y="0"/>
                </a:lnTo>
                <a:lnTo>
                  <a:pt x="734168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571500" y="3571240"/>
            <a:ext cx="8429625" cy="1429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19"/>
              </a:lnSpc>
              <a:spcBef>
                <a:spcPct val="0"/>
              </a:spcBef>
            </a:pPr>
            <a:r>
              <a:rPr lang="en-US" sz="4800" spc="-120" dirty="0">
                <a:solidFill>
                  <a:srgbClr val="FAFAF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Company Investment Analysis</a:t>
            </a:r>
            <a:r>
              <a:rPr lang="en-US" sz="4800" spc="-120" dirty="0">
                <a:solidFill>
                  <a:srgbClr val="FAFAF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just">
              <a:lnSpc>
                <a:spcPts val="4759"/>
              </a:lnSpc>
              <a:spcBef>
                <a:spcPct val="0"/>
              </a:spcBef>
            </a:pPr>
            <a:r>
              <a:rPr lang="en-US" sz="3399" spc="-84" dirty="0">
                <a:solidFill>
                  <a:srgbClr val="FAFAFA"/>
                </a:solidFill>
                <a:latin typeface="Open Sans"/>
                <a:ea typeface="Open Sans"/>
                <a:cs typeface="Open Sans"/>
                <a:sym typeface="Open Sans"/>
              </a:rPr>
              <a:t>Senior</a:t>
            </a:r>
            <a:r>
              <a:rPr lang="en-US" sz="3399" b="1" spc="-84" dirty="0">
                <a:solidFill>
                  <a:srgbClr val="FAFAF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spc="-84" dirty="0">
                <a:solidFill>
                  <a:srgbClr val="FAFAFA"/>
                </a:solidFill>
                <a:latin typeface="Open Sans"/>
                <a:ea typeface="Open Sans"/>
                <a:cs typeface="Open Sans"/>
                <a:sym typeface="Open Sans"/>
              </a:rPr>
              <a:t>Competition 2026/27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71500" y="6112805"/>
            <a:ext cx="842962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Your School: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71500" y="6712880"/>
            <a:ext cx="842962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 dirty="0">
                <a:solidFill>
                  <a:srgbClr val="FAFAFA"/>
                </a:solidFill>
                <a:latin typeface="Open Sans"/>
                <a:ea typeface="Open Sans"/>
                <a:cs typeface="Open Sans"/>
                <a:sym typeface="Open Sans"/>
              </a:rPr>
              <a:t>Teacher Champion: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71500" y="7312955"/>
            <a:ext cx="842962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 dirty="0">
                <a:solidFill>
                  <a:srgbClr val="FAFAFA"/>
                </a:solidFill>
                <a:latin typeface="Open Sans"/>
                <a:ea typeface="Open Sans"/>
                <a:cs typeface="Open Sans"/>
                <a:sym typeface="Open Sans"/>
              </a:rPr>
              <a:t>Team Members: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71500" y="8601075"/>
            <a:ext cx="842962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 dirty="0">
                <a:solidFill>
                  <a:srgbClr val="FAFAFA"/>
                </a:solidFill>
                <a:latin typeface="Open Sans"/>
                <a:ea typeface="Open Sans"/>
                <a:cs typeface="Open Sans"/>
                <a:sym typeface="Open Sans"/>
              </a:rPr>
              <a:t>Competition Coach: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71500" y="9201150"/>
            <a:ext cx="842962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 dirty="0">
                <a:solidFill>
                  <a:srgbClr val="FAFAFA"/>
                </a:solidFill>
                <a:latin typeface="Open Sans"/>
                <a:ea typeface="Open Sans"/>
                <a:cs typeface="Open Sans"/>
                <a:sym typeface="Open Sans"/>
              </a:rPr>
              <a:t>Company you are </a:t>
            </a:r>
            <a:r>
              <a:rPr lang="en-US" sz="3000" spc="-75" dirty="0" err="1">
                <a:solidFill>
                  <a:srgbClr val="FAFAFA"/>
                </a:solidFill>
                <a:latin typeface="Open Sans"/>
                <a:ea typeface="Open Sans"/>
                <a:cs typeface="Open Sans"/>
                <a:sym typeface="Open Sans"/>
              </a:rPr>
              <a:t>analysing</a:t>
            </a:r>
            <a:r>
              <a:rPr lang="en-US" sz="3000" spc="-75" dirty="0">
                <a:solidFill>
                  <a:srgbClr val="FAFAFA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36B8B9-D132-47EC-BDE6-BBFD5F96FD03}"/>
              </a:ext>
            </a:extLst>
          </p:cNvPr>
          <p:cNvSpPr/>
          <p:nvPr/>
        </p:nvSpPr>
        <p:spPr>
          <a:xfrm>
            <a:off x="3181352" y="6127985"/>
            <a:ext cx="6105525" cy="4263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D9CD1F3-0DC5-4D5E-B5D5-0026F423D995}"/>
              </a:ext>
            </a:extLst>
          </p:cNvPr>
          <p:cNvSpPr/>
          <p:nvPr/>
        </p:nvSpPr>
        <p:spPr>
          <a:xfrm>
            <a:off x="4261918" y="6685555"/>
            <a:ext cx="4993004" cy="514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9CF6267-F888-4C1C-8551-2B0229A851E5}"/>
              </a:ext>
            </a:extLst>
          </p:cNvPr>
          <p:cNvSpPr/>
          <p:nvPr/>
        </p:nvSpPr>
        <p:spPr>
          <a:xfrm>
            <a:off x="4293873" y="7257864"/>
            <a:ext cx="4993004" cy="1144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6A9A5C0-C57C-40F4-9D85-49B111607C32}"/>
              </a:ext>
            </a:extLst>
          </p:cNvPr>
          <p:cNvSpPr/>
          <p:nvPr/>
        </p:nvSpPr>
        <p:spPr>
          <a:xfrm>
            <a:off x="4261917" y="8488126"/>
            <a:ext cx="4993005" cy="572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4D8B022-B1C9-4FEE-A6C7-7ACDC268E55F}"/>
              </a:ext>
            </a:extLst>
          </p:cNvPr>
          <p:cNvSpPr/>
          <p:nvPr/>
        </p:nvSpPr>
        <p:spPr>
          <a:xfrm>
            <a:off x="5791200" y="9173825"/>
            <a:ext cx="3621404" cy="520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EF5F46-F7C1-329D-DDBF-D582ADC965DE}"/>
              </a:ext>
            </a:extLst>
          </p:cNvPr>
          <p:cNvSpPr txBox="1"/>
          <p:nvPr/>
        </p:nvSpPr>
        <p:spPr>
          <a:xfrm>
            <a:off x="479798" y="5339783"/>
            <a:ext cx="643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Please keep your report to a maximum of 3 slides per question.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453A1F-E208-E2D9-8C16-08BE363823F7}"/>
              </a:ext>
            </a:extLst>
          </p:cNvPr>
          <p:cNvSpPr txBox="1"/>
          <p:nvPr/>
        </p:nvSpPr>
        <p:spPr>
          <a:xfrm>
            <a:off x="-559558" y="14193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22788">
            <a:off x="-3196403" y="-3498558"/>
            <a:ext cx="32383383" cy="6356726"/>
          </a:xfrm>
          <a:custGeom>
            <a:avLst/>
            <a:gdLst/>
            <a:ahLst/>
            <a:cxnLst/>
            <a:rect l="l" t="t" r="r" b="b"/>
            <a:pathLst>
              <a:path w="32383383" h="6356726">
                <a:moveTo>
                  <a:pt x="0" y="0"/>
                </a:moveTo>
                <a:lnTo>
                  <a:pt x="32383383" y="0"/>
                </a:lnTo>
                <a:lnTo>
                  <a:pt x="32383383" y="6356726"/>
                </a:lnTo>
                <a:lnTo>
                  <a:pt x="0" y="63567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173" b="-1516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571500" y="514350"/>
            <a:ext cx="11334750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Research Sources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endParaRPr lang="en-US" sz="3000" spc="-75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71500" y="2577540"/>
            <a:ext cx="11334750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Please provide the sources (as live links, or book / author) that you used in your research and making your investment case. This might include:</a:t>
            </a:r>
          </a:p>
        </p:txBody>
      </p:sp>
      <p:sp>
        <p:nvSpPr>
          <p:cNvPr id="5" name="AutoShape 5"/>
          <p:cNvSpPr/>
          <p:nvPr/>
        </p:nvSpPr>
        <p:spPr>
          <a:xfrm>
            <a:off x="571500" y="4600575"/>
            <a:ext cx="11334750" cy="0"/>
          </a:xfrm>
          <a:prstGeom prst="line">
            <a:avLst/>
          </a:prstGeom>
          <a:ln w="38100" cap="flat">
            <a:solidFill>
              <a:srgbClr val="652A6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571500" y="3485966"/>
            <a:ext cx="2619375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just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Publications</a:t>
            </a:r>
          </a:p>
          <a:p>
            <a:pPr marL="518160" lvl="1" indent="-259080" algn="just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Websites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476625" y="3485966"/>
            <a:ext cx="2619375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just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Social media</a:t>
            </a:r>
          </a:p>
          <a:p>
            <a:pPr marL="518160" lvl="1" indent="-259080" algn="just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TV/YouTube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381750" y="3485966"/>
            <a:ext cx="2619375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just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Other?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E41732-5DC6-48A3-A93E-5FC327A6CAA9}"/>
              </a:ext>
            </a:extLst>
          </p:cNvPr>
          <p:cNvSpPr txBox="1"/>
          <p:nvPr/>
        </p:nvSpPr>
        <p:spPr>
          <a:xfrm>
            <a:off x="536349" y="4872378"/>
            <a:ext cx="643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Insert your text here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22788">
            <a:off x="-3196403" y="-3498558"/>
            <a:ext cx="32383383" cy="6356726"/>
          </a:xfrm>
          <a:custGeom>
            <a:avLst/>
            <a:gdLst/>
            <a:ahLst/>
            <a:cxnLst/>
            <a:rect l="l" t="t" r="r" b="b"/>
            <a:pathLst>
              <a:path w="32383383" h="6356726">
                <a:moveTo>
                  <a:pt x="0" y="0"/>
                </a:moveTo>
                <a:lnTo>
                  <a:pt x="32383383" y="0"/>
                </a:lnTo>
                <a:lnTo>
                  <a:pt x="32383383" y="6356726"/>
                </a:lnTo>
                <a:lnTo>
                  <a:pt x="0" y="63567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173" b="-1516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571500" y="514350"/>
            <a:ext cx="1133475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Team Declaration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71500" y="2577540"/>
            <a:ext cx="14239875" cy="165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 confirm that the work in the Company Investment Analysis and Elevator Pitch Video that comprise our competition entry is the original work of the team members listed below. </a:t>
            </a:r>
          </a:p>
          <a:p>
            <a:pPr algn="l">
              <a:lnSpc>
                <a:spcPts val="3359"/>
              </a:lnSpc>
            </a:pPr>
            <a:endParaRPr lang="en-US" sz="2400" spc="-6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359"/>
              </a:lnSpc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 understand that any plagiarism will result in the team being disqualified from the competition.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7946939-2937-4A8F-A708-323F889962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9956644"/>
              </p:ext>
            </p:extLst>
          </p:nvPr>
        </p:nvGraphicFramePr>
        <p:xfrm>
          <a:off x="571500" y="4471166"/>
          <a:ext cx="16878299" cy="46579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00985">
                  <a:extLst>
                    <a:ext uri="{9D8B030D-6E8A-4147-A177-3AD203B41FA5}">
                      <a16:colId xmlns:a16="http://schemas.microsoft.com/office/drawing/2014/main" val="414220068"/>
                    </a:ext>
                  </a:extLst>
                </a:gridCol>
                <a:gridCol w="2051980">
                  <a:extLst>
                    <a:ext uri="{9D8B030D-6E8A-4147-A177-3AD203B41FA5}">
                      <a16:colId xmlns:a16="http://schemas.microsoft.com/office/drawing/2014/main" val="2230948385"/>
                    </a:ext>
                  </a:extLst>
                </a:gridCol>
                <a:gridCol w="6348429">
                  <a:extLst>
                    <a:ext uri="{9D8B030D-6E8A-4147-A177-3AD203B41FA5}">
                      <a16:colId xmlns:a16="http://schemas.microsoft.com/office/drawing/2014/main" val="4138246967"/>
                    </a:ext>
                  </a:extLst>
                </a:gridCol>
                <a:gridCol w="2476905">
                  <a:extLst>
                    <a:ext uri="{9D8B030D-6E8A-4147-A177-3AD203B41FA5}">
                      <a16:colId xmlns:a16="http://schemas.microsoft.com/office/drawing/2014/main" val="3156175299"/>
                    </a:ext>
                  </a:extLst>
                </a:gridCol>
              </a:tblGrid>
              <a:tr h="385234">
                <a:tc rowSpan="2"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Teacher Champion	</a:t>
                      </a:r>
                    </a:p>
                  </a:txBody>
                  <a:tcPr marL="68580" marR="68580" marT="41564" marB="41564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Signature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Date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752463"/>
                  </a:ext>
                </a:extLst>
              </a:tr>
              <a:tr h="656984">
                <a:tc gridSpan="2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marL="68580" marR="68580" marT="41564" marB="41564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818377"/>
                  </a:ext>
                </a:extLst>
              </a:tr>
              <a:tr h="3425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Team Member full name (We use these for certificates – please check spelling)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Year (e.g.: S6)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ysClr val="windowText" lastClr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Signature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Date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8679521"/>
                  </a:ext>
                </a:extLst>
              </a:tr>
              <a:tr h="541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243082"/>
                  </a:ext>
                </a:extLst>
              </a:tr>
              <a:tr h="541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840813"/>
                  </a:ext>
                </a:extLst>
              </a:tr>
              <a:tr h="541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solidFill>
                          <a:sysClr val="windowText" lastClr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698080"/>
                  </a:ext>
                </a:extLst>
              </a:tr>
              <a:tr h="541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5180851"/>
                  </a:ext>
                </a:extLst>
              </a:tr>
              <a:tr h="541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017420"/>
                  </a:ext>
                </a:extLst>
              </a:tr>
              <a:tr h="541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solidFill>
                          <a:sysClr val="windowText" lastClr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301088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6E7BF2C-D3D5-416A-8AFA-E475402A8E1C}"/>
              </a:ext>
            </a:extLst>
          </p:cNvPr>
          <p:cNvSpPr txBox="1"/>
          <p:nvPr/>
        </p:nvSpPr>
        <p:spPr>
          <a:xfrm>
            <a:off x="571500" y="9299379"/>
            <a:ext cx="15715135" cy="778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form should be completed by all team members (1 form for each team) and submitted with your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Company Investment Analysis</a:t>
            </a:r>
            <a:r>
              <a:rPr lang="en-GB" sz="12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Elevator Pitch Video by 5pm,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  <a:r>
              <a:rPr lang="en-GB" sz="12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December 20256  Digital signatures are acceptable. </a:t>
            </a:r>
            <a:r>
              <a:rPr lang="en-GB" sz="12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If the form is left incomplete, we will not be able to send your submission to the judges for review.</a:t>
            </a:r>
            <a:endParaRPr lang="en-GB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Thank </a:t>
            </a:r>
            <a:r>
              <a:rPr lang="en-GB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</a:t>
            </a:r>
            <a:r>
              <a:rPr lang="en-GB" sz="12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 and Good Luck!</a:t>
            </a:r>
            <a:endParaRPr lang="en-GB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71500" y="3705116"/>
            <a:ext cx="11334750" cy="0"/>
          </a:xfrm>
          <a:prstGeom prst="line">
            <a:avLst/>
          </a:prstGeom>
          <a:ln w="38100" cap="flat">
            <a:solidFill>
              <a:srgbClr val="652A6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122788">
            <a:off x="-3196403" y="-3498558"/>
            <a:ext cx="32383383" cy="6356726"/>
          </a:xfrm>
          <a:custGeom>
            <a:avLst/>
            <a:gdLst/>
            <a:ahLst/>
            <a:cxnLst/>
            <a:rect l="l" t="t" r="r" b="b"/>
            <a:pathLst>
              <a:path w="32383383" h="6356726">
                <a:moveTo>
                  <a:pt x="0" y="0"/>
                </a:moveTo>
                <a:lnTo>
                  <a:pt x="32383383" y="0"/>
                </a:lnTo>
                <a:lnTo>
                  <a:pt x="32383383" y="6356726"/>
                </a:lnTo>
                <a:lnTo>
                  <a:pt x="0" y="63567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173" b="-1516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571500" y="514350"/>
            <a:ext cx="502860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Q1. Company Profile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71500" y="2105025"/>
            <a:ext cx="11334750" cy="1234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does the company do? How does it make money?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Why is it interesting?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gives it an edge? This could be its USP or competitive advantage.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4290824" y="476250"/>
            <a:ext cx="3997176" cy="3781316"/>
            <a:chOff x="0" y="0"/>
            <a:chExt cx="5329568" cy="5041754"/>
          </a:xfrm>
        </p:grpSpPr>
        <p:sp>
          <p:nvSpPr>
            <p:cNvPr id="7" name="Freeform 7"/>
            <p:cNvSpPr/>
            <p:nvPr/>
          </p:nvSpPr>
          <p:spPr>
            <a:xfrm>
              <a:off x="0" y="1310027"/>
              <a:ext cx="5222520" cy="3731728"/>
            </a:xfrm>
            <a:custGeom>
              <a:avLst/>
              <a:gdLst/>
              <a:ahLst/>
              <a:cxnLst/>
              <a:rect l="l" t="t" r="r" b="b"/>
              <a:pathLst>
                <a:path w="5222520" h="3731728">
                  <a:moveTo>
                    <a:pt x="0" y="0"/>
                  </a:moveTo>
                  <a:lnTo>
                    <a:pt x="5222520" y="0"/>
                  </a:lnTo>
                  <a:lnTo>
                    <a:pt x="5222520" y="3731727"/>
                  </a:lnTo>
                  <a:lnTo>
                    <a:pt x="0" y="37317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Freeform 8"/>
            <p:cNvSpPr/>
            <p:nvPr/>
          </p:nvSpPr>
          <p:spPr>
            <a:xfrm>
              <a:off x="621043" y="0"/>
              <a:ext cx="4708525" cy="2268427"/>
            </a:xfrm>
            <a:custGeom>
              <a:avLst/>
              <a:gdLst/>
              <a:ahLst/>
              <a:cxnLst/>
              <a:rect l="l" t="t" r="r" b="b"/>
              <a:pathLst>
                <a:path w="4708525" h="2268427">
                  <a:moveTo>
                    <a:pt x="0" y="0"/>
                  </a:moveTo>
                  <a:lnTo>
                    <a:pt x="4708525" y="0"/>
                  </a:lnTo>
                  <a:lnTo>
                    <a:pt x="4708525" y="2268427"/>
                  </a:lnTo>
                  <a:lnTo>
                    <a:pt x="0" y="22684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5394" r="-119390" b="-11131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694068" y="765541"/>
              <a:ext cx="2850722" cy="9437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56"/>
                </a:lnSpc>
              </a:pPr>
              <a:r>
                <a:rPr lang="en-US" sz="2040" b="1" spc="-5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Future Asset </a:t>
              </a:r>
            </a:p>
            <a:p>
              <a:pPr algn="ctr">
                <a:lnSpc>
                  <a:spcPts val="2856"/>
                </a:lnSpc>
                <a:spcBef>
                  <a:spcPct val="0"/>
                </a:spcBef>
              </a:pPr>
              <a:r>
                <a:rPr lang="en-US" sz="2040" b="1" spc="-5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Top Tips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694068" y="2193925"/>
              <a:ext cx="3512162" cy="12249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-44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Don’t just describe it — tell us why this company stands out.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F36E52A-19A9-4649-8F4E-5E0A9F592B91}"/>
              </a:ext>
            </a:extLst>
          </p:cNvPr>
          <p:cNvSpPr txBox="1"/>
          <p:nvPr/>
        </p:nvSpPr>
        <p:spPr>
          <a:xfrm>
            <a:off x="571500" y="4076700"/>
            <a:ext cx="16873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Max 3 Slides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565472" y="3979250"/>
            <a:ext cx="9157056" cy="5757499"/>
          </a:xfrm>
          <a:custGeom>
            <a:avLst/>
            <a:gdLst/>
            <a:ahLst/>
            <a:cxnLst/>
            <a:rect l="l" t="t" r="r" b="b"/>
            <a:pathLst>
              <a:path w="9157056" h="5757499">
                <a:moveTo>
                  <a:pt x="0" y="0"/>
                </a:moveTo>
                <a:lnTo>
                  <a:pt x="9157056" y="0"/>
                </a:lnTo>
                <a:lnTo>
                  <a:pt x="9157056" y="5757500"/>
                </a:lnTo>
                <a:lnTo>
                  <a:pt x="0" y="5757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122788">
            <a:off x="-3196403" y="-3498558"/>
            <a:ext cx="32383383" cy="6356726"/>
          </a:xfrm>
          <a:custGeom>
            <a:avLst/>
            <a:gdLst/>
            <a:ahLst/>
            <a:cxnLst/>
            <a:rect l="l" t="t" r="r" b="b"/>
            <a:pathLst>
              <a:path w="32383383" h="6356726">
                <a:moveTo>
                  <a:pt x="0" y="0"/>
                </a:moveTo>
                <a:lnTo>
                  <a:pt x="32383383" y="0"/>
                </a:lnTo>
                <a:lnTo>
                  <a:pt x="32383383" y="6356726"/>
                </a:lnTo>
                <a:lnTo>
                  <a:pt x="0" y="63567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173" b="-1516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571500" y="514350"/>
            <a:ext cx="502860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Q2. SWOT Analysis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71500" y="2641302"/>
            <a:ext cx="11334750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Give your top 5 points in each section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1500" y="3941150"/>
            <a:ext cx="5524500" cy="718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Strengths: </a:t>
            </a:r>
          </a:p>
          <a:p>
            <a:pPr algn="l">
              <a:lnSpc>
                <a:spcPts val="2520"/>
              </a:lnSpc>
            </a:pPr>
            <a:r>
              <a:rPr lang="en-US" sz="1800" spc="-4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does this company do really well?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192000" y="3941150"/>
            <a:ext cx="5524500" cy="718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Weaknesses:</a:t>
            </a:r>
          </a:p>
          <a:p>
            <a:pPr algn="l">
              <a:lnSpc>
                <a:spcPts val="2520"/>
              </a:lnSpc>
            </a:pPr>
            <a:r>
              <a:rPr lang="en-US" sz="1800" spc="-4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might hold it back?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71500" y="7000771"/>
            <a:ext cx="5524500" cy="718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Opportunities: </a:t>
            </a:r>
          </a:p>
          <a:p>
            <a:pPr algn="l">
              <a:lnSpc>
                <a:spcPts val="2520"/>
              </a:lnSpc>
            </a:pPr>
            <a:r>
              <a:rPr lang="en-US" sz="1800" spc="-4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could help it grow in the future?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192000" y="7000771"/>
            <a:ext cx="5524500" cy="718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Threats:</a:t>
            </a:r>
          </a:p>
          <a:p>
            <a:pPr algn="l">
              <a:lnSpc>
                <a:spcPts val="2520"/>
              </a:lnSpc>
            </a:pPr>
            <a:r>
              <a:rPr lang="en-US" sz="1800" spc="-4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could go create problems or go wrong?</a:t>
            </a:r>
          </a:p>
        </p:txBody>
      </p:sp>
      <p:sp>
        <p:nvSpPr>
          <p:cNvPr id="10" name="AutoShape 10"/>
          <p:cNvSpPr/>
          <p:nvPr/>
        </p:nvSpPr>
        <p:spPr>
          <a:xfrm>
            <a:off x="571500" y="3714750"/>
            <a:ext cx="11334750" cy="0"/>
          </a:xfrm>
          <a:prstGeom prst="line">
            <a:avLst/>
          </a:prstGeom>
          <a:ln w="38100" cap="flat">
            <a:solidFill>
              <a:srgbClr val="652A6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14963775" y="11909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12" name="Freeform 12"/>
          <p:cNvSpPr/>
          <p:nvPr/>
        </p:nvSpPr>
        <p:spPr>
          <a:xfrm>
            <a:off x="14290824" y="1458770"/>
            <a:ext cx="3916890" cy="2798796"/>
          </a:xfrm>
          <a:custGeom>
            <a:avLst/>
            <a:gdLst/>
            <a:ahLst/>
            <a:cxnLst/>
            <a:rect l="l" t="t" r="r" b="b"/>
            <a:pathLst>
              <a:path w="3916890" h="2798796">
                <a:moveTo>
                  <a:pt x="0" y="0"/>
                </a:moveTo>
                <a:lnTo>
                  <a:pt x="3916890" y="0"/>
                </a:lnTo>
                <a:lnTo>
                  <a:pt x="3916890" y="2798796"/>
                </a:lnTo>
                <a:lnTo>
                  <a:pt x="0" y="27987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4756606" y="476250"/>
            <a:ext cx="3531394" cy="1701320"/>
          </a:xfrm>
          <a:custGeom>
            <a:avLst/>
            <a:gdLst/>
            <a:ahLst/>
            <a:cxnLst/>
            <a:rect l="l" t="t" r="r" b="b"/>
            <a:pathLst>
              <a:path w="3531394" h="1701320">
                <a:moveTo>
                  <a:pt x="0" y="0"/>
                </a:moveTo>
                <a:lnTo>
                  <a:pt x="3531394" y="0"/>
                </a:lnTo>
                <a:lnTo>
                  <a:pt x="3531394" y="1701320"/>
                </a:lnTo>
                <a:lnTo>
                  <a:pt x="0" y="17013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394" r="-119390" b="-111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4"/>
          <p:cNvSpPr txBox="1"/>
          <p:nvPr/>
        </p:nvSpPr>
        <p:spPr>
          <a:xfrm>
            <a:off x="14811375" y="10385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811375" y="2114550"/>
            <a:ext cx="2905125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GB" sz="1800" dirty="0">
                <a:effectLst/>
                <a:latin typeface="Segoe UI" panose="020B0502040204020203" pitchFamily="34" charset="0"/>
              </a:rPr>
              <a:t>Be thoughtful! </a:t>
            </a:r>
          </a:p>
          <a:p>
            <a:r>
              <a:rPr lang="en-GB" sz="1800" dirty="0">
                <a:effectLst/>
                <a:latin typeface="Segoe UI" panose="020B0502040204020203" pitchFamily="34" charset="0"/>
              </a:rPr>
              <a:t>Think about the issues that matter to investors, and why.</a:t>
            </a:r>
            <a:endParaRPr lang="en-GB" sz="1800" dirty="0">
              <a:effectLst/>
              <a:latin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7D3DE4-1127-4817-A61D-F8E07F430A33}"/>
              </a:ext>
            </a:extLst>
          </p:cNvPr>
          <p:cNvSpPr txBox="1"/>
          <p:nvPr/>
        </p:nvSpPr>
        <p:spPr>
          <a:xfrm>
            <a:off x="571501" y="4712464"/>
            <a:ext cx="643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Insert your text here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9F391D-C461-43A4-96B4-9D5C88D82D1E}"/>
              </a:ext>
            </a:extLst>
          </p:cNvPr>
          <p:cNvSpPr txBox="1"/>
          <p:nvPr/>
        </p:nvSpPr>
        <p:spPr>
          <a:xfrm>
            <a:off x="536349" y="7798789"/>
            <a:ext cx="643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Insert your text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5C8AD4-7DB6-41B0-8F82-B9AA8B6A03BA}"/>
              </a:ext>
            </a:extLst>
          </p:cNvPr>
          <p:cNvSpPr txBox="1"/>
          <p:nvPr/>
        </p:nvSpPr>
        <p:spPr>
          <a:xfrm>
            <a:off x="12192000" y="4712464"/>
            <a:ext cx="6015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Insert your text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CE046C8-E5B9-49EA-B039-4E5D029F27EB}"/>
              </a:ext>
            </a:extLst>
          </p:cNvPr>
          <p:cNvSpPr txBox="1"/>
          <p:nvPr/>
        </p:nvSpPr>
        <p:spPr>
          <a:xfrm>
            <a:off x="12192000" y="7757055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Insert your text here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22788">
            <a:off x="-3196403" y="-3498558"/>
            <a:ext cx="32383383" cy="6356726"/>
          </a:xfrm>
          <a:custGeom>
            <a:avLst/>
            <a:gdLst/>
            <a:ahLst/>
            <a:cxnLst/>
            <a:rect l="l" t="t" r="r" b="b"/>
            <a:pathLst>
              <a:path w="32383383" h="6356726">
                <a:moveTo>
                  <a:pt x="0" y="0"/>
                </a:moveTo>
                <a:lnTo>
                  <a:pt x="32383383" y="0"/>
                </a:lnTo>
                <a:lnTo>
                  <a:pt x="32383383" y="6356726"/>
                </a:lnTo>
                <a:lnTo>
                  <a:pt x="0" y="63567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173" b="-1516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571500" y="514350"/>
            <a:ext cx="502860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Q3. Financials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71500" y="2095500"/>
            <a:ext cx="13155590" cy="215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a.      Profitability</a:t>
            </a:r>
          </a:p>
          <a:p>
            <a:pPr marL="975360" lvl="2" indent="-259080">
              <a:lnSpc>
                <a:spcPts val="3359"/>
              </a:lnSpc>
              <a:buFont typeface="Arial"/>
              <a:buChar char="•"/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Is the company making a profit?  </a:t>
            </a:r>
          </a:p>
          <a:p>
            <a:pPr marL="975360" lvl="2" indent="-259080">
              <a:lnSpc>
                <a:spcPts val="3359"/>
              </a:lnSpc>
              <a:buFont typeface="Arial"/>
              <a:buChar char="•"/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If not, why not? Do you think it will become profitable in the future?</a:t>
            </a:r>
          </a:p>
          <a:p>
            <a:pPr algn="l">
              <a:lnSpc>
                <a:spcPts val="3359"/>
              </a:lnSpc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b.      Borrowing: Is the company borrowing too much money?</a:t>
            </a:r>
          </a:p>
          <a:p>
            <a:pPr algn="l">
              <a:lnSpc>
                <a:spcPts val="3359"/>
              </a:lnSpc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c.      Financial health: Can you spot any signs of weakness in the company’s financial position?</a:t>
            </a:r>
          </a:p>
        </p:txBody>
      </p:sp>
      <p:sp>
        <p:nvSpPr>
          <p:cNvPr id="5" name="AutoShape 5"/>
          <p:cNvSpPr/>
          <p:nvPr/>
        </p:nvSpPr>
        <p:spPr>
          <a:xfrm>
            <a:off x="571499" y="4921020"/>
            <a:ext cx="11334750" cy="0"/>
          </a:xfrm>
          <a:prstGeom prst="line">
            <a:avLst/>
          </a:prstGeom>
          <a:ln w="38100" cap="flat">
            <a:solidFill>
              <a:srgbClr val="652A6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dirty="0"/>
          </a:p>
        </p:txBody>
      </p:sp>
      <p:sp>
        <p:nvSpPr>
          <p:cNvPr id="6" name="TextBox 6"/>
          <p:cNvSpPr txBox="1"/>
          <p:nvPr/>
        </p:nvSpPr>
        <p:spPr>
          <a:xfrm>
            <a:off x="14963775" y="11909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7" name="Freeform 7"/>
          <p:cNvSpPr/>
          <p:nvPr/>
        </p:nvSpPr>
        <p:spPr>
          <a:xfrm>
            <a:off x="14290824" y="1458770"/>
            <a:ext cx="3916890" cy="2798796"/>
          </a:xfrm>
          <a:custGeom>
            <a:avLst/>
            <a:gdLst/>
            <a:ahLst/>
            <a:cxnLst/>
            <a:rect l="l" t="t" r="r" b="b"/>
            <a:pathLst>
              <a:path w="3916890" h="2798796">
                <a:moveTo>
                  <a:pt x="0" y="0"/>
                </a:moveTo>
                <a:lnTo>
                  <a:pt x="3916890" y="0"/>
                </a:lnTo>
                <a:lnTo>
                  <a:pt x="3916890" y="2798796"/>
                </a:lnTo>
                <a:lnTo>
                  <a:pt x="0" y="27987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4756606" y="476250"/>
            <a:ext cx="3531394" cy="1701320"/>
          </a:xfrm>
          <a:custGeom>
            <a:avLst/>
            <a:gdLst/>
            <a:ahLst/>
            <a:cxnLst/>
            <a:rect l="l" t="t" r="r" b="b"/>
            <a:pathLst>
              <a:path w="3531394" h="1701320">
                <a:moveTo>
                  <a:pt x="0" y="0"/>
                </a:moveTo>
                <a:lnTo>
                  <a:pt x="3531394" y="0"/>
                </a:lnTo>
                <a:lnTo>
                  <a:pt x="3531394" y="1701320"/>
                </a:lnTo>
                <a:lnTo>
                  <a:pt x="0" y="17013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394" r="-119390" b="-111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/>
          <p:nvPr/>
        </p:nvSpPr>
        <p:spPr>
          <a:xfrm>
            <a:off x="14811375" y="10385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443529" y="2202200"/>
            <a:ext cx="3272971" cy="925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-4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You don’t have to be a finance expert — just explain what you notice and what it might mean.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02EB9B-86CB-454C-B156-EE83DA6AC041}"/>
              </a:ext>
            </a:extLst>
          </p:cNvPr>
          <p:cNvSpPr txBox="1"/>
          <p:nvPr/>
        </p:nvSpPr>
        <p:spPr>
          <a:xfrm>
            <a:off x="571500" y="5128159"/>
            <a:ext cx="643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Max 3 Slides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22788">
            <a:off x="-3196403" y="-3498558"/>
            <a:ext cx="32383383" cy="6356726"/>
          </a:xfrm>
          <a:custGeom>
            <a:avLst/>
            <a:gdLst/>
            <a:ahLst/>
            <a:cxnLst/>
            <a:rect l="l" t="t" r="r" b="b"/>
            <a:pathLst>
              <a:path w="32383383" h="6356726">
                <a:moveTo>
                  <a:pt x="0" y="0"/>
                </a:moveTo>
                <a:lnTo>
                  <a:pt x="32383383" y="0"/>
                </a:lnTo>
                <a:lnTo>
                  <a:pt x="32383383" y="6356726"/>
                </a:lnTo>
                <a:lnTo>
                  <a:pt x="0" y="63567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173" b="-1516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571500" y="514350"/>
            <a:ext cx="502860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Q4. Share Price Story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71500" y="2095500"/>
            <a:ext cx="13155590" cy="84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Include a chart showing the company’s share price from 2021 to 2026.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Make 3 points about what the chart tells you (e.g. major rises or drops, stability, patterns over time)</a:t>
            </a:r>
          </a:p>
        </p:txBody>
      </p:sp>
      <p:sp>
        <p:nvSpPr>
          <p:cNvPr id="5" name="AutoShape 5"/>
          <p:cNvSpPr/>
          <p:nvPr/>
        </p:nvSpPr>
        <p:spPr>
          <a:xfrm>
            <a:off x="571500" y="3743325"/>
            <a:ext cx="11334750" cy="0"/>
          </a:xfrm>
          <a:prstGeom prst="line">
            <a:avLst/>
          </a:prstGeom>
          <a:ln w="38100" cap="flat">
            <a:solidFill>
              <a:srgbClr val="652A6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14963775" y="11909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7" name="Freeform 7"/>
          <p:cNvSpPr/>
          <p:nvPr/>
        </p:nvSpPr>
        <p:spPr>
          <a:xfrm>
            <a:off x="14290824" y="1458770"/>
            <a:ext cx="3916890" cy="2798796"/>
          </a:xfrm>
          <a:custGeom>
            <a:avLst/>
            <a:gdLst/>
            <a:ahLst/>
            <a:cxnLst/>
            <a:rect l="l" t="t" r="r" b="b"/>
            <a:pathLst>
              <a:path w="3916890" h="2798796">
                <a:moveTo>
                  <a:pt x="0" y="0"/>
                </a:moveTo>
                <a:lnTo>
                  <a:pt x="3916890" y="0"/>
                </a:lnTo>
                <a:lnTo>
                  <a:pt x="3916890" y="2798796"/>
                </a:lnTo>
                <a:lnTo>
                  <a:pt x="0" y="27987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4756606" y="476250"/>
            <a:ext cx="3531394" cy="1701320"/>
          </a:xfrm>
          <a:custGeom>
            <a:avLst/>
            <a:gdLst/>
            <a:ahLst/>
            <a:cxnLst/>
            <a:rect l="l" t="t" r="r" b="b"/>
            <a:pathLst>
              <a:path w="3531394" h="1701320">
                <a:moveTo>
                  <a:pt x="0" y="0"/>
                </a:moveTo>
                <a:lnTo>
                  <a:pt x="3531394" y="0"/>
                </a:lnTo>
                <a:lnTo>
                  <a:pt x="3531394" y="1701320"/>
                </a:lnTo>
                <a:lnTo>
                  <a:pt x="0" y="17013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394" r="-119390" b="-111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/>
          <p:nvPr/>
        </p:nvSpPr>
        <p:spPr>
          <a:xfrm>
            <a:off x="14811375" y="10385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443529" y="2202200"/>
            <a:ext cx="3272971" cy="925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-4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Think about what might explain those changes? How do they affect your investment view?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5F8C92-0F77-4F35-A24D-1A659B760927}"/>
              </a:ext>
            </a:extLst>
          </p:cNvPr>
          <p:cNvSpPr txBox="1"/>
          <p:nvPr/>
        </p:nvSpPr>
        <p:spPr>
          <a:xfrm>
            <a:off x="539602" y="4079772"/>
            <a:ext cx="643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Max 3 Slides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22788">
            <a:off x="-3196403" y="-3389604"/>
            <a:ext cx="32383383" cy="6356726"/>
          </a:xfrm>
          <a:custGeom>
            <a:avLst/>
            <a:gdLst/>
            <a:ahLst/>
            <a:cxnLst/>
            <a:rect l="l" t="t" r="r" b="b"/>
            <a:pathLst>
              <a:path w="32383383" h="6356726">
                <a:moveTo>
                  <a:pt x="0" y="0"/>
                </a:moveTo>
                <a:lnTo>
                  <a:pt x="32383383" y="0"/>
                </a:lnTo>
                <a:lnTo>
                  <a:pt x="32383383" y="6356726"/>
                </a:lnTo>
                <a:lnTo>
                  <a:pt x="0" y="63567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173" b="-1516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571500" y="514350"/>
            <a:ext cx="11925300" cy="5032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Q5. Sustainability &amp; ESG (Environmental, Social, Governance)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71500" y="2095500"/>
            <a:ext cx="13155590" cy="1234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sustainability and ESG issues are relevant to this company?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Are there any opportunities or risks here?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Does the company seem to be taking real action, or just saying the right things?</a:t>
            </a:r>
          </a:p>
        </p:txBody>
      </p:sp>
      <p:sp>
        <p:nvSpPr>
          <p:cNvPr id="5" name="AutoShape 5"/>
          <p:cNvSpPr/>
          <p:nvPr/>
        </p:nvSpPr>
        <p:spPr>
          <a:xfrm>
            <a:off x="571500" y="3743325"/>
            <a:ext cx="11334750" cy="0"/>
          </a:xfrm>
          <a:prstGeom prst="line">
            <a:avLst/>
          </a:prstGeom>
          <a:ln w="38100" cap="flat">
            <a:solidFill>
              <a:srgbClr val="652A6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14963775" y="11909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7" name="Freeform 7"/>
          <p:cNvSpPr/>
          <p:nvPr/>
        </p:nvSpPr>
        <p:spPr>
          <a:xfrm>
            <a:off x="14290824" y="1458770"/>
            <a:ext cx="3916890" cy="2798796"/>
          </a:xfrm>
          <a:custGeom>
            <a:avLst/>
            <a:gdLst/>
            <a:ahLst/>
            <a:cxnLst/>
            <a:rect l="l" t="t" r="r" b="b"/>
            <a:pathLst>
              <a:path w="3916890" h="2798796">
                <a:moveTo>
                  <a:pt x="0" y="0"/>
                </a:moveTo>
                <a:lnTo>
                  <a:pt x="3916890" y="0"/>
                </a:lnTo>
                <a:lnTo>
                  <a:pt x="3916890" y="2798796"/>
                </a:lnTo>
                <a:lnTo>
                  <a:pt x="0" y="27987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4756606" y="476250"/>
            <a:ext cx="3531394" cy="1701320"/>
          </a:xfrm>
          <a:custGeom>
            <a:avLst/>
            <a:gdLst/>
            <a:ahLst/>
            <a:cxnLst/>
            <a:rect l="l" t="t" r="r" b="b"/>
            <a:pathLst>
              <a:path w="3531394" h="1701320">
                <a:moveTo>
                  <a:pt x="0" y="0"/>
                </a:moveTo>
                <a:lnTo>
                  <a:pt x="3531394" y="0"/>
                </a:lnTo>
                <a:lnTo>
                  <a:pt x="3531394" y="1701320"/>
                </a:lnTo>
                <a:lnTo>
                  <a:pt x="0" y="17013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394" r="-119390" b="-111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/>
          <p:nvPr/>
        </p:nvSpPr>
        <p:spPr>
          <a:xfrm>
            <a:off x="14811375" y="10385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443529" y="2202200"/>
            <a:ext cx="3272971" cy="925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-4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Don’t just repeat what they say on their website — tell us what you think.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7092E8-6ED4-49B4-9062-8BCD63D5B780}"/>
              </a:ext>
            </a:extLst>
          </p:cNvPr>
          <p:cNvSpPr txBox="1"/>
          <p:nvPr/>
        </p:nvSpPr>
        <p:spPr>
          <a:xfrm>
            <a:off x="536349" y="3999941"/>
            <a:ext cx="643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Max 3 Slides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22290">
            <a:off x="-3239373" y="-3668611"/>
            <a:ext cx="32461775" cy="6932371"/>
          </a:xfrm>
          <a:custGeom>
            <a:avLst/>
            <a:gdLst/>
            <a:ahLst/>
            <a:cxnLst/>
            <a:rect l="l" t="t" r="r" b="b"/>
            <a:pathLst>
              <a:path w="32383383" h="6356726">
                <a:moveTo>
                  <a:pt x="0" y="0"/>
                </a:moveTo>
                <a:lnTo>
                  <a:pt x="32383383" y="0"/>
                </a:lnTo>
                <a:lnTo>
                  <a:pt x="32383383" y="6356726"/>
                </a:lnTo>
                <a:lnTo>
                  <a:pt x="0" y="63567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173" b="-1516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571500" y="514350"/>
            <a:ext cx="11334750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spc="-75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Q6. Looking to the Future: Will This Company Grow and Succeed?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endParaRPr lang="en-US" sz="3000" spc="-75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71500" y="2095500"/>
            <a:ext cx="13155590" cy="2072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do you think this company will look like in 5 years?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are the company’s plans for growth (like new products, markets, or technologies)?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Are there big trends in the world (like climate change, AI, changing consumer habits, or global politics) that could help or hurt its future?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 you think the company will be profitable and keep growing — and why?</a:t>
            </a:r>
          </a:p>
        </p:txBody>
      </p:sp>
      <p:sp>
        <p:nvSpPr>
          <p:cNvPr id="5" name="AutoShape 5"/>
          <p:cNvSpPr/>
          <p:nvPr/>
        </p:nvSpPr>
        <p:spPr>
          <a:xfrm>
            <a:off x="606651" y="4899996"/>
            <a:ext cx="11334750" cy="0"/>
          </a:xfrm>
          <a:prstGeom prst="line">
            <a:avLst/>
          </a:prstGeom>
          <a:ln w="38100" cap="flat">
            <a:solidFill>
              <a:srgbClr val="652A6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14963775" y="11909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3883544" y="476250"/>
            <a:ext cx="4404456" cy="4367829"/>
            <a:chOff x="0" y="0"/>
            <a:chExt cx="5872609" cy="5823773"/>
          </a:xfrm>
        </p:grpSpPr>
        <p:sp>
          <p:nvSpPr>
            <p:cNvPr id="8" name="Freeform 8"/>
            <p:cNvSpPr/>
            <p:nvPr/>
          </p:nvSpPr>
          <p:spPr>
            <a:xfrm>
              <a:off x="0" y="1627527"/>
              <a:ext cx="5872609" cy="4196246"/>
            </a:xfrm>
            <a:custGeom>
              <a:avLst/>
              <a:gdLst/>
              <a:ahLst/>
              <a:cxnLst/>
              <a:rect l="l" t="t" r="r" b="b"/>
              <a:pathLst>
                <a:path w="5872609" h="4196246">
                  <a:moveTo>
                    <a:pt x="0" y="0"/>
                  </a:moveTo>
                  <a:lnTo>
                    <a:pt x="5872609" y="0"/>
                  </a:lnTo>
                  <a:lnTo>
                    <a:pt x="5872609" y="4196246"/>
                  </a:lnTo>
                  <a:lnTo>
                    <a:pt x="0" y="4196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Freeform 9"/>
            <p:cNvSpPr/>
            <p:nvPr/>
          </p:nvSpPr>
          <p:spPr>
            <a:xfrm>
              <a:off x="1164084" y="0"/>
              <a:ext cx="4708525" cy="2268427"/>
            </a:xfrm>
            <a:custGeom>
              <a:avLst/>
              <a:gdLst/>
              <a:ahLst/>
              <a:cxnLst/>
              <a:rect l="l" t="t" r="r" b="b"/>
              <a:pathLst>
                <a:path w="4708525" h="2268427">
                  <a:moveTo>
                    <a:pt x="0" y="0"/>
                  </a:moveTo>
                  <a:lnTo>
                    <a:pt x="4708525" y="0"/>
                  </a:lnTo>
                  <a:lnTo>
                    <a:pt x="4708525" y="2268427"/>
                  </a:lnTo>
                  <a:lnTo>
                    <a:pt x="0" y="22684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5394" r="-119390" b="-11131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46647" y="2181225"/>
              <a:ext cx="4363962" cy="20631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-44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Think about whether the company is doing the right things now to succeed in the long run. What could drive its future success or create risks?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811375" y="10385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9EECBE-1C48-4096-B54B-E1ABA5D79B75}"/>
              </a:ext>
            </a:extLst>
          </p:cNvPr>
          <p:cNvSpPr txBox="1"/>
          <p:nvPr/>
        </p:nvSpPr>
        <p:spPr>
          <a:xfrm>
            <a:off x="571500" y="5143500"/>
            <a:ext cx="643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Max 3 Slides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22788">
            <a:off x="-3196403" y="-3498558"/>
            <a:ext cx="32383383" cy="6356726"/>
          </a:xfrm>
          <a:custGeom>
            <a:avLst/>
            <a:gdLst/>
            <a:ahLst/>
            <a:cxnLst/>
            <a:rect l="l" t="t" r="r" b="b"/>
            <a:pathLst>
              <a:path w="32383383" h="6356726">
                <a:moveTo>
                  <a:pt x="0" y="0"/>
                </a:moveTo>
                <a:lnTo>
                  <a:pt x="32383383" y="0"/>
                </a:lnTo>
                <a:lnTo>
                  <a:pt x="32383383" y="6356726"/>
                </a:lnTo>
                <a:lnTo>
                  <a:pt x="0" y="63567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173" b="-1516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571500" y="514350"/>
            <a:ext cx="1133475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Q7. Other important thoughts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71500" y="2095500"/>
            <a:ext cx="13155590" cy="2072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Is there anything else you want to tell us that helps your investment case?</a:t>
            </a:r>
          </a:p>
          <a:p>
            <a:pPr algn="l">
              <a:lnSpc>
                <a:spcPts val="3359"/>
              </a:lnSpc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You could include things like: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Would you be proud to work for this company?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Would you invest your own money in it?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spc="-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Is there something surprising, exciting, or worrying that stood out to you?</a:t>
            </a:r>
          </a:p>
        </p:txBody>
      </p:sp>
      <p:sp>
        <p:nvSpPr>
          <p:cNvPr id="5" name="AutoShape 5"/>
          <p:cNvSpPr/>
          <p:nvPr/>
        </p:nvSpPr>
        <p:spPr>
          <a:xfrm>
            <a:off x="571500" y="4600575"/>
            <a:ext cx="11334750" cy="0"/>
          </a:xfrm>
          <a:prstGeom prst="line">
            <a:avLst/>
          </a:prstGeom>
          <a:ln w="38100" cap="flat">
            <a:solidFill>
              <a:srgbClr val="652A6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14963775" y="11909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811375" y="10385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1B45F4-440C-437F-9639-E69B55B20A1A}"/>
              </a:ext>
            </a:extLst>
          </p:cNvPr>
          <p:cNvSpPr txBox="1"/>
          <p:nvPr/>
        </p:nvSpPr>
        <p:spPr>
          <a:xfrm>
            <a:off x="536349" y="4901936"/>
            <a:ext cx="643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Max 3 Slides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22788">
            <a:off x="-3196403" y="-3498558"/>
            <a:ext cx="32383383" cy="6356726"/>
          </a:xfrm>
          <a:custGeom>
            <a:avLst/>
            <a:gdLst/>
            <a:ahLst/>
            <a:cxnLst/>
            <a:rect l="l" t="t" r="r" b="b"/>
            <a:pathLst>
              <a:path w="32383383" h="6356726">
                <a:moveTo>
                  <a:pt x="0" y="0"/>
                </a:moveTo>
                <a:lnTo>
                  <a:pt x="32383383" y="0"/>
                </a:lnTo>
                <a:lnTo>
                  <a:pt x="32383383" y="6356726"/>
                </a:lnTo>
                <a:lnTo>
                  <a:pt x="0" y="63567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173" b="-1516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571500" y="514350"/>
            <a:ext cx="11334750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75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Q8. Investment Recommendation and Reasons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endParaRPr lang="en-US" sz="3000" spc="-75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71500" y="2577540"/>
            <a:ext cx="11334750" cy="21339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a.      Would you recommend investing in this company?</a:t>
            </a:r>
          </a:p>
          <a:p>
            <a:pPr algn="l">
              <a:lnSpc>
                <a:spcPts val="3359"/>
              </a:lnSpc>
            </a:pPr>
            <a:r>
              <a:rPr lang="en-US" sz="2400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b.      Investment case </a:t>
            </a:r>
            <a:r>
              <a:rPr lang="en-US" spc="-6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(500 words max – please provide word count!)</a:t>
            </a:r>
          </a:p>
          <a:p>
            <a:pPr algn="l">
              <a:lnSpc>
                <a:spcPts val="2520"/>
              </a:lnSpc>
            </a:pPr>
            <a:r>
              <a:rPr lang="en-US" sz="1800" spc="-4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Tell us: </a:t>
            </a:r>
            <a:r>
              <a:rPr lang="en-US" sz="1800" b="1" spc="-4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Would you invest or not? </a:t>
            </a:r>
            <a:r>
              <a:rPr lang="en-US" sz="1800" spc="-4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Why do you think this company</a:t>
            </a:r>
            <a:r>
              <a:rPr lang="en-US" sz="1800" b="1" spc="-4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is</a:t>
            </a:r>
            <a:r>
              <a:rPr lang="en-US" sz="1800" spc="-4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or </a:t>
            </a:r>
            <a:r>
              <a:rPr lang="en-US" sz="1800" b="1" spc="-4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isn’t</a:t>
            </a:r>
            <a:r>
              <a:rPr lang="en-US" sz="1800" spc="-4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a good long-term investment for the next 5+ years? </a:t>
            </a:r>
          </a:p>
          <a:p>
            <a:pPr algn="l">
              <a:lnSpc>
                <a:spcPts val="2520"/>
              </a:lnSpc>
            </a:pPr>
            <a:r>
              <a:rPr lang="en-US" sz="1800" spc="-4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Pull together the key reasons from your research and analysis and explain in your own words why we should invest or why not. </a:t>
            </a:r>
          </a:p>
        </p:txBody>
      </p:sp>
      <p:sp>
        <p:nvSpPr>
          <p:cNvPr id="5" name="AutoShape 5"/>
          <p:cNvSpPr/>
          <p:nvPr/>
        </p:nvSpPr>
        <p:spPr>
          <a:xfrm>
            <a:off x="571500" y="4974266"/>
            <a:ext cx="11334750" cy="0"/>
          </a:xfrm>
          <a:prstGeom prst="line">
            <a:avLst/>
          </a:prstGeom>
          <a:ln w="38100" cap="flat">
            <a:solidFill>
              <a:srgbClr val="652A6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14963775" y="11909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811375" y="10385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8515350" y="2277733"/>
            <a:ext cx="3390900" cy="1033954"/>
            <a:chOff x="0" y="0"/>
            <a:chExt cx="4521200" cy="1378606"/>
          </a:xfrm>
        </p:grpSpPr>
        <p:sp>
          <p:nvSpPr>
            <p:cNvPr id="9" name="Freeform 9"/>
            <p:cNvSpPr/>
            <p:nvPr/>
          </p:nvSpPr>
          <p:spPr>
            <a:xfrm rot="-10800000">
              <a:off x="1163115" y="542508"/>
              <a:ext cx="643485" cy="293590"/>
            </a:xfrm>
            <a:custGeom>
              <a:avLst/>
              <a:gdLst/>
              <a:ahLst/>
              <a:cxnLst/>
              <a:rect l="l" t="t" r="r" b="b"/>
              <a:pathLst>
                <a:path w="643485" h="293590">
                  <a:moveTo>
                    <a:pt x="0" y="0"/>
                  </a:moveTo>
                  <a:lnTo>
                    <a:pt x="643485" y="0"/>
                  </a:lnTo>
                  <a:lnTo>
                    <a:pt x="643485" y="293590"/>
                  </a:lnTo>
                  <a:lnTo>
                    <a:pt x="0" y="2935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Freeform 10"/>
            <p:cNvSpPr/>
            <p:nvPr/>
          </p:nvSpPr>
          <p:spPr>
            <a:xfrm rot="-117484">
              <a:off x="2753082" y="542508"/>
              <a:ext cx="643485" cy="293590"/>
            </a:xfrm>
            <a:custGeom>
              <a:avLst/>
              <a:gdLst/>
              <a:ahLst/>
              <a:cxnLst/>
              <a:rect l="l" t="t" r="r" b="b"/>
              <a:pathLst>
                <a:path w="643485" h="293590">
                  <a:moveTo>
                    <a:pt x="0" y="0"/>
                  </a:moveTo>
                  <a:lnTo>
                    <a:pt x="643484" y="0"/>
                  </a:lnTo>
                  <a:lnTo>
                    <a:pt x="643484" y="293590"/>
                  </a:lnTo>
                  <a:lnTo>
                    <a:pt x="0" y="2935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588593" y="0"/>
              <a:ext cx="1378606" cy="1378606"/>
            </a:xfrm>
            <a:custGeom>
              <a:avLst/>
              <a:gdLst/>
              <a:ahLst/>
              <a:cxnLst/>
              <a:rect l="l" t="t" r="r" b="b"/>
              <a:pathLst>
                <a:path w="1378606" h="1378606">
                  <a:moveTo>
                    <a:pt x="0" y="0"/>
                  </a:moveTo>
                  <a:lnTo>
                    <a:pt x="1378606" y="0"/>
                  </a:lnTo>
                  <a:lnTo>
                    <a:pt x="1378606" y="1378606"/>
                  </a:lnTo>
                  <a:lnTo>
                    <a:pt x="0" y="13786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3521078" y="245246"/>
              <a:ext cx="1000122" cy="1000122"/>
            </a:xfrm>
            <a:custGeom>
              <a:avLst/>
              <a:gdLst/>
              <a:ahLst/>
              <a:cxnLst/>
              <a:rect l="l" t="t" r="r" b="b"/>
              <a:pathLst>
                <a:path w="1000122" h="1000122">
                  <a:moveTo>
                    <a:pt x="0" y="0"/>
                  </a:moveTo>
                  <a:lnTo>
                    <a:pt x="1000122" y="0"/>
                  </a:lnTo>
                  <a:lnTo>
                    <a:pt x="1000122" y="1000122"/>
                  </a:lnTo>
                  <a:lnTo>
                    <a:pt x="0" y="10001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13"/>
            <p:cNvSpPr/>
            <p:nvPr/>
          </p:nvSpPr>
          <p:spPr>
            <a:xfrm rot="-10800000">
              <a:off x="0" y="245246"/>
              <a:ext cx="1000122" cy="1000122"/>
            </a:xfrm>
            <a:custGeom>
              <a:avLst/>
              <a:gdLst/>
              <a:ahLst/>
              <a:cxnLst/>
              <a:rect l="l" t="t" r="r" b="b"/>
              <a:pathLst>
                <a:path w="1000122" h="1000122">
                  <a:moveTo>
                    <a:pt x="0" y="0"/>
                  </a:moveTo>
                  <a:lnTo>
                    <a:pt x="1000122" y="0"/>
                  </a:lnTo>
                  <a:lnTo>
                    <a:pt x="1000122" y="1000122"/>
                  </a:lnTo>
                  <a:lnTo>
                    <a:pt x="0" y="10001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4" name="Freeform 14"/>
          <p:cNvSpPr/>
          <p:nvPr/>
        </p:nvSpPr>
        <p:spPr>
          <a:xfrm>
            <a:off x="14756606" y="476250"/>
            <a:ext cx="3531394" cy="1701320"/>
          </a:xfrm>
          <a:custGeom>
            <a:avLst/>
            <a:gdLst/>
            <a:ahLst/>
            <a:cxnLst/>
            <a:rect l="l" t="t" r="r" b="b"/>
            <a:pathLst>
              <a:path w="3531394" h="1701320">
                <a:moveTo>
                  <a:pt x="0" y="0"/>
                </a:moveTo>
                <a:lnTo>
                  <a:pt x="3531394" y="0"/>
                </a:lnTo>
                <a:lnTo>
                  <a:pt x="3531394" y="1701320"/>
                </a:lnTo>
                <a:lnTo>
                  <a:pt x="0" y="170132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5394" r="-119390" b="-111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4290824" y="1458770"/>
            <a:ext cx="3916890" cy="2798796"/>
          </a:xfrm>
          <a:custGeom>
            <a:avLst/>
            <a:gdLst/>
            <a:ahLst/>
            <a:cxnLst/>
            <a:rect l="l" t="t" r="r" b="b"/>
            <a:pathLst>
              <a:path w="3916890" h="2798796">
                <a:moveTo>
                  <a:pt x="0" y="0"/>
                </a:moveTo>
                <a:lnTo>
                  <a:pt x="3916890" y="0"/>
                </a:lnTo>
                <a:lnTo>
                  <a:pt x="3916890" y="2798796"/>
                </a:lnTo>
                <a:lnTo>
                  <a:pt x="0" y="27987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TextBox 16"/>
          <p:cNvSpPr txBox="1"/>
          <p:nvPr/>
        </p:nvSpPr>
        <p:spPr>
          <a:xfrm>
            <a:off x="14756606" y="1981275"/>
            <a:ext cx="2959894" cy="124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-4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Focus on what you believe and why. You’re trying to persuade a smart investor to agree with you!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5116175" y="10385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18" name="Freeform 18"/>
          <p:cNvSpPr/>
          <p:nvPr/>
        </p:nvSpPr>
        <p:spPr>
          <a:xfrm>
            <a:off x="14756606" y="476250"/>
            <a:ext cx="3531394" cy="1701320"/>
          </a:xfrm>
          <a:custGeom>
            <a:avLst/>
            <a:gdLst/>
            <a:ahLst/>
            <a:cxnLst/>
            <a:rect l="l" t="t" r="r" b="b"/>
            <a:pathLst>
              <a:path w="3531394" h="1701320">
                <a:moveTo>
                  <a:pt x="0" y="0"/>
                </a:moveTo>
                <a:lnTo>
                  <a:pt x="3531394" y="0"/>
                </a:lnTo>
                <a:lnTo>
                  <a:pt x="3531394" y="1701320"/>
                </a:lnTo>
                <a:lnTo>
                  <a:pt x="0" y="170132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5394" r="-119390" b="-111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TextBox 19"/>
          <p:cNvSpPr txBox="1"/>
          <p:nvPr/>
        </p:nvSpPr>
        <p:spPr>
          <a:xfrm>
            <a:off x="14811375" y="1038500"/>
            <a:ext cx="2138041" cy="71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6"/>
              </a:lnSpc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Future Asset </a:t>
            </a:r>
          </a:p>
          <a:p>
            <a:pPr algn="ctr">
              <a:lnSpc>
                <a:spcPts val="2856"/>
              </a:lnSpc>
              <a:spcBef>
                <a:spcPct val="0"/>
              </a:spcBef>
            </a:pPr>
            <a:r>
              <a:rPr lang="en-US" sz="2040" b="1" spc="-5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 Tips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96A3CEF-1A54-4DBB-ABDF-1A9C5FDBCA68}"/>
              </a:ext>
            </a:extLst>
          </p:cNvPr>
          <p:cNvSpPr txBox="1"/>
          <p:nvPr/>
        </p:nvSpPr>
        <p:spPr>
          <a:xfrm>
            <a:off x="536349" y="5231367"/>
            <a:ext cx="6438900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bg1">
                    <a:lumMod val="65000"/>
                  </a:schemeClr>
                </a:solidFill>
              </a:rPr>
              <a:t>Max 3 Slides 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c633872-1234-4aa0-9831-27ca0fec24be" xsi:nil="true"/>
    <lcf76f155ced4ddcb4097134ff3c332f xmlns="ce2cd6df-6d7b-4c22-8182-0647a5eb400c">
      <Terms xmlns="http://schemas.microsoft.com/office/infopath/2007/PartnerControls"/>
    </lcf76f155ced4ddcb4097134ff3c332f>
    <MigrationWizId xmlns="ce2cd6df-6d7b-4c22-8182-0647a5eb400c">ed89a18b-cd24-4b90-84ab-4779e9786dd8</MigrationWizId>
    <MigrationWizIdVersion xmlns="ce2cd6df-6d7b-4c22-8182-0647a5eb400c" xsi:nil="true"/>
    <MigrationWizIdPermissions xmlns="ce2cd6df-6d7b-4c22-8182-0647a5eb400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1121B4F5E7A04E8A483171B008F145" ma:contentTypeVersion="16" ma:contentTypeDescription="Create a new document." ma:contentTypeScope="" ma:versionID="bcc536b946a14615da855586a2374fa7">
  <xsd:schema xmlns:xsd="http://www.w3.org/2001/XMLSchema" xmlns:xs="http://www.w3.org/2001/XMLSchema" xmlns:p="http://schemas.microsoft.com/office/2006/metadata/properties" xmlns:ns2="ce2cd6df-6d7b-4c22-8182-0647a5eb400c" xmlns:ns3="3c633872-1234-4aa0-9831-27ca0fec24be" targetNamespace="http://schemas.microsoft.com/office/2006/metadata/properties" ma:root="true" ma:fieldsID="daa9e13e9b341081353e6a262391d0eb" ns2:_="" ns3:_="">
    <xsd:import namespace="ce2cd6df-6d7b-4c22-8182-0647a5eb400c"/>
    <xsd:import namespace="3c633872-1234-4aa0-9831-27ca0fec24be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Version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2cd6df-6d7b-4c22-8182-0647a5eb400c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8bf6b0e4-eb1a-4aa5-8bb2-9c6c5a7877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633872-1234-4aa0-9831-27ca0fec24be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5ebb0e90-11cb-42bd-b31f-073622edf3a7}" ma:internalName="TaxCatchAll" ma:showField="CatchAllData" ma:web="3c633872-1234-4aa0-9831-27ca0fec24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7783A46-0F38-4268-B062-F25FF65F713F}">
  <ds:schemaRefs>
    <ds:schemaRef ds:uri="http://schemas.microsoft.com/office/2006/metadata/properties"/>
    <ds:schemaRef ds:uri="http://schemas.microsoft.com/office/infopath/2007/PartnerControls"/>
    <ds:schemaRef ds:uri="3c633872-1234-4aa0-9831-27ca0fec24be"/>
    <ds:schemaRef ds:uri="ce2cd6df-6d7b-4c22-8182-0647a5eb400c"/>
  </ds:schemaRefs>
</ds:datastoreItem>
</file>

<file path=customXml/itemProps2.xml><?xml version="1.0" encoding="utf-8"?>
<ds:datastoreItem xmlns:ds="http://schemas.openxmlformats.org/officeDocument/2006/customXml" ds:itemID="{429983AC-0F4E-406B-92BC-6186BB73A6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2cd6df-6d7b-4c22-8182-0647a5eb400c"/>
    <ds:schemaRef ds:uri="3c633872-1234-4aa0-9831-27ca0fec24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DC598C2-3CAF-4F40-88C0-917B66CF8A0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954</Words>
  <Application>Microsoft Office PowerPoint</Application>
  <PresentationFormat>Custom</PresentationFormat>
  <Paragraphs>146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Open Sans Bold</vt:lpstr>
      <vt:lpstr>Open Sans Light</vt:lpstr>
      <vt:lpstr>Open Sans</vt:lpstr>
      <vt:lpstr>Arial</vt:lpstr>
      <vt:lpstr>Calibri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Senior company analysis</dc:title>
  <dc:creator>Ann Harrison</dc:creator>
  <cp:lastModifiedBy>Jemma McLean</cp:lastModifiedBy>
  <cp:revision>6</cp:revision>
  <dcterms:created xsi:type="dcterms:W3CDTF">2006-08-16T00:00:00Z</dcterms:created>
  <dcterms:modified xsi:type="dcterms:W3CDTF">2026-08-26T11:17:54Z</dcterms:modified>
  <dc:identifier>DAGtfJA8CQc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0x0101008D1121B4F5E7A04E8A483171B008F145</vt:lpwstr>
  </property>
  <property fmtid="{D5CDD505-2E9C-101B-9397-08002B2CF9AE}" pid="3" name="Order">
    <vt:r8>1100</vt:r8>
  </property>
  <property fmtid="{D5CDD505-2E9C-101B-9397-08002B2CF9AE}" pid="4" name="MediaServiceImageTags">
    <vt:lpwstr/>
  </property>
</Properties>
</file>